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41"/>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Lst>
  <p:sldSz cx="9144000" cy="6858000" type="screen4x3"/>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5"/>
    <p:restoredTop sz="94666"/>
  </p:normalViewPr>
  <p:slideViewPr>
    <p:cSldViewPr snapToGrid="0">
      <p:cViewPr varScale="1">
        <p:scale>
          <a:sx n="102" d="100"/>
          <a:sy n="102" d="100"/>
        </p:scale>
        <p:origin x="1272" y="1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169920" cy="480060"/>
          </a:xfrm>
          <a:prstGeom prst="rect">
            <a:avLst/>
          </a:prstGeom>
          <a:noFill/>
          <a:ln>
            <a:noFill/>
          </a:ln>
        </p:spPr>
        <p:txBody>
          <a:bodyPr spcFirstLastPara="1" wrap="square" lIns="95725" tIns="47850" rIns="95725" bIns="47850" anchor="t" anchorCtr="0"/>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4143587" y="0"/>
            <a:ext cx="3169920" cy="480060"/>
          </a:xfrm>
          <a:prstGeom prst="rect">
            <a:avLst/>
          </a:prstGeom>
          <a:noFill/>
          <a:ln>
            <a:noFill/>
          </a:ln>
        </p:spPr>
        <p:txBody>
          <a:bodyPr spcFirstLastPara="1" wrap="square" lIns="95725" tIns="47850" rIns="95725" bIns="47850" anchor="t" anchorCtr="0"/>
          <a:lstStyle>
            <a:lvl1pPr marR="0" lvl="0" algn="r"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257300" y="719138"/>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31520" y="4560570"/>
            <a:ext cx="5852160" cy="4320540"/>
          </a:xfrm>
          <a:prstGeom prst="rect">
            <a:avLst/>
          </a:prstGeom>
          <a:noFill/>
          <a:ln>
            <a:noFill/>
          </a:ln>
        </p:spPr>
        <p:txBody>
          <a:bodyPr spcFirstLastPara="1" wrap="square" lIns="95725" tIns="47850" rIns="95725" bIns="4785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119474"/>
            <a:ext cx="3169920" cy="480060"/>
          </a:xfrm>
          <a:prstGeom prst="rect">
            <a:avLst/>
          </a:prstGeom>
          <a:noFill/>
          <a:ln>
            <a:noFill/>
          </a:ln>
        </p:spPr>
        <p:txBody>
          <a:bodyPr spcFirstLastPara="1" wrap="square" lIns="95725" tIns="47850" rIns="95725" bIns="47850" anchor="b" anchorCtr="0"/>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4143587" y="9119474"/>
            <a:ext cx="3169920" cy="480060"/>
          </a:xfrm>
          <a:prstGeom prst="rect">
            <a:avLst/>
          </a:prstGeom>
          <a:noFill/>
          <a:ln>
            <a:noFill/>
          </a:ln>
        </p:spPr>
        <p:txBody>
          <a:bodyPr spcFirstLastPara="1" wrap="square" lIns="95725" tIns="47850" rIns="95725" bIns="47850" anchor="b" anchorCtr="0">
            <a:noAutofit/>
          </a:bodyPr>
          <a:lstStyle/>
          <a:p>
            <a:pPr marL="0" marR="0" lvl="0" indent="0" algn="r" rtl="0">
              <a:spcBef>
                <a:spcPts val="0"/>
              </a:spcBef>
              <a:spcAft>
                <a:spcPts val="0"/>
              </a:spcAft>
              <a:buNone/>
            </a:pPr>
            <a:fld id="{00000000-1234-1234-1234-123412341234}" type="slidenum">
              <a:rPr lang="en-US" sz="1300" b="0" i="0" u="none" strike="noStrike" cap="none">
                <a:solidFill>
                  <a:schemeClr val="dk1"/>
                </a:solidFill>
                <a:latin typeface="Calibri"/>
                <a:ea typeface="Calibri"/>
                <a:cs typeface="Calibri"/>
                <a:sym typeface="Calibri"/>
              </a:rPr>
              <a:t>‹#›</a:t>
            </a:fld>
            <a:endParaRPr sz="13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d3.artzub.com/wbca/"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nytimes.com/interactive/2012/05/17/business/dealbook/how-the-facebook-offering-compares.html"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1:notes"/>
          <p:cNvSpPr>
            <a:spLocks noGrp="1" noRot="1" noChangeAspect="1"/>
          </p:cNvSpPr>
          <p:nvPr>
            <p:ph type="sldImg" idx="2"/>
          </p:nvPr>
        </p:nvSpPr>
        <p:spPr>
          <a:xfrm>
            <a:off x="1257300" y="719138"/>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 name="Google Shape;49;p1:notes"/>
          <p:cNvSpPr txBox="1">
            <a:spLocks noGrp="1"/>
          </p:cNvSpPr>
          <p:nvPr>
            <p:ph type="body" idx="1"/>
          </p:nvPr>
        </p:nvSpPr>
        <p:spPr>
          <a:xfrm>
            <a:off x="731520" y="4560570"/>
            <a:ext cx="5852160" cy="4320540"/>
          </a:xfrm>
          <a:prstGeom prst="rect">
            <a:avLst/>
          </a:prstGeom>
          <a:noFill/>
          <a:ln>
            <a:noFill/>
          </a:ln>
        </p:spPr>
        <p:txBody>
          <a:bodyPr spcFirstLastPara="1" wrap="square" lIns="95725" tIns="47850" rIns="95725" bIns="4785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This week we will learn to build and deploy websites. Before we dive in to coding, we’re going to have a quick overview of some of the technologies we’ll be learning over the next few days and weeks.</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a:t>W</a:t>
            </a:r>
            <a:r>
              <a:rPr lang="en-US" sz="1200" b="0" i="0" u="none" strike="noStrike" cap="none">
                <a:solidFill>
                  <a:schemeClr val="dk1"/>
                </a:solidFill>
                <a:latin typeface="Calibri"/>
                <a:ea typeface="Calibri"/>
                <a:cs typeface="Calibri"/>
                <a:sym typeface="Calibri"/>
              </a:rPr>
              <a:t>hat is the Web?</a:t>
            </a:r>
            <a:endParaRPr sz="1200" b="0" i="0" u="none" strike="noStrike" cap="none">
              <a:solidFill>
                <a:schemeClr val="dk1"/>
              </a:solidFill>
              <a:latin typeface="Calibri"/>
              <a:ea typeface="Calibri"/>
              <a:cs typeface="Calibri"/>
              <a:sym typeface="Calibri"/>
            </a:endParaRPr>
          </a:p>
        </p:txBody>
      </p:sp>
      <p:sp>
        <p:nvSpPr>
          <p:cNvPr id="50" name="Google Shape;50;p1:notes"/>
          <p:cNvSpPr txBox="1">
            <a:spLocks noGrp="1"/>
          </p:cNvSpPr>
          <p:nvPr>
            <p:ph type="sldNum" idx="12"/>
          </p:nvPr>
        </p:nvSpPr>
        <p:spPr>
          <a:xfrm>
            <a:off x="4143587" y="9119474"/>
            <a:ext cx="3169920" cy="480060"/>
          </a:xfrm>
          <a:prstGeom prst="rect">
            <a:avLst/>
          </a:prstGeom>
          <a:noFill/>
          <a:ln>
            <a:noFill/>
          </a:ln>
        </p:spPr>
        <p:txBody>
          <a:bodyPr spcFirstLastPara="1" wrap="square" lIns="95725" tIns="47850" rIns="95725" bIns="47850" anchor="b" anchorCtr="0">
            <a:noAutofit/>
          </a:bodyPr>
          <a:lstStyle/>
          <a:p>
            <a:pPr marL="0" marR="0" lvl="0" indent="0" algn="r" rtl="0">
              <a:spcBef>
                <a:spcPts val="0"/>
              </a:spcBef>
              <a:spcAft>
                <a:spcPts val="0"/>
              </a:spcAft>
              <a:buNone/>
            </a:pPr>
            <a:fld id="{00000000-1234-1234-1234-123412341234}" type="slidenum">
              <a:rPr lang="en-US" sz="1300" b="0" i="0" u="none" strike="noStrike" cap="none">
                <a:solidFill>
                  <a:schemeClr val="dk1"/>
                </a:solidFill>
                <a:latin typeface="Calibri"/>
                <a:ea typeface="Calibri"/>
                <a:cs typeface="Calibri"/>
                <a:sym typeface="Calibri"/>
              </a:rPr>
              <a:t>1</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10:notes"/>
          <p:cNvSpPr>
            <a:spLocks noGrp="1" noRot="1" noChangeAspect="1"/>
          </p:cNvSpPr>
          <p:nvPr>
            <p:ph type="sldImg" idx="2"/>
          </p:nvPr>
        </p:nvSpPr>
        <p:spPr>
          <a:xfrm>
            <a:off x="1257300" y="719138"/>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 name="Google Shape;131;p10:notes"/>
          <p:cNvSpPr txBox="1">
            <a:spLocks noGrp="1"/>
          </p:cNvSpPr>
          <p:nvPr>
            <p:ph type="body" idx="1"/>
          </p:nvPr>
        </p:nvSpPr>
        <p:spPr>
          <a:xfrm>
            <a:off x="731520" y="4560570"/>
            <a:ext cx="5852160" cy="4320540"/>
          </a:xfrm>
          <a:prstGeom prst="rect">
            <a:avLst/>
          </a:prstGeom>
          <a:noFill/>
          <a:ln>
            <a:noFill/>
          </a:ln>
        </p:spPr>
        <p:txBody>
          <a:bodyPr spcFirstLastPara="1" wrap="square" lIns="95725" tIns="47850" rIns="95725" bIns="47850" anchor="t" anchorCtr="0">
            <a:noAutofit/>
          </a:bodyPr>
          <a:lstStyle/>
          <a:p>
            <a:pPr marL="171450" marR="0" lvl="0" indent="-1714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Being a markdown language, HTML doesn’t use variables or loops or functions or have any kind of programming logic.</a:t>
            </a:r>
            <a:endParaRPr/>
          </a:p>
          <a:p>
            <a:pPr marL="171450" marR="0" lvl="0" indent="-9525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171450" marR="0" lvl="0" indent="-1714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Instead we use HTML tags to declare what should be rendered to the page in the browser.</a:t>
            </a:r>
            <a:endParaRPr sz="1200" b="0" i="0" u="none" strike="noStrike" cap="none">
              <a:solidFill>
                <a:schemeClr val="dk1"/>
              </a:solidFill>
              <a:latin typeface="Calibri"/>
              <a:ea typeface="Calibri"/>
              <a:cs typeface="Calibri"/>
              <a:sym typeface="Calibri"/>
            </a:endParaRPr>
          </a:p>
        </p:txBody>
      </p:sp>
      <p:sp>
        <p:nvSpPr>
          <p:cNvPr id="132" name="Google Shape;132;p10:notes"/>
          <p:cNvSpPr txBox="1">
            <a:spLocks noGrp="1"/>
          </p:cNvSpPr>
          <p:nvPr>
            <p:ph type="sldNum" idx="12"/>
          </p:nvPr>
        </p:nvSpPr>
        <p:spPr>
          <a:xfrm>
            <a:off x="4143587" y="9119474"/>
            <a:ext cx="3169920" cy="480060"/>
          </a:xfrm>
          <a:prstGeom prst="rect">
            <a:avLst/>
          </a:prstGeom>
          <a:noFill/>
          <a:ln>
            <a:noFill/>
          </a:ln>
        </p:spPr>
        <p:txBody>
          <a:bodyPr spcFirstLastPara="1" wrap="square" lIns="95725" tIns="47850" rIns="95725" bIns="47850"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10</a:t>
            </a:fld>
            <a:endParaRPr sz="13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1:notes"/>
          <p:cNvSpPr>
            <a:spLocks noGrp="1" noRot="1" noChangeAspect="1"/>
          </p:cNvSpPr>
          <p:nvPr>
            <p:ph type="sldImg" idx="2"/>
          </p:nvPr>
        </p:nvSpPr>
        <p:spPr>
          <a:xfrm>
            <a:off x="1257300" y="719138"/>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p11:notes"/>
          <p:cNvSpPr txBox="1">
            <a:spLocks noGrp="1"/>
          </p:cNvSpPr>
          <p:nvPr>
            <p:ph type="body" idx="1"/>
          </p:nvPr>
        </p:nvSpPr>
        <p:spPr>
          <a:xfrm>
            <a:off x="731520" y="4560570"/>
            <a:ext cx="5852160" cy="4320540"/>
          </a:xfrm>
          <a:prstGeom prst="rect">
            <a:avLst/>
          </a:prstGeom>
          <a:noFill/>
          <a:ln>
            <a:noFill/>
          </a:ln>
        </p:spPr>
        <p:txBody>
          <a:bodyPr spcFirstLastPara="1" wrap="square" lIns="95725" tIns="47850" rIns="95725" bIns="47850" anchor="t" anchorCtr="0">
            <a:noAutofit/>
          </a:bodyPr>
          <a:lstStyle/>
          <a:p>
            <a:pPr marL="171450" marR="0" lvl="0" indent="-1714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HTML tags are written using angle brackets.</a:t>
            </a:r>
            <a:endParaRPr/>
          </a:p>
          <a:p>
            <a:pPr marL="171450" marR="0" lvl="0" indent="-9525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171450" marR="0" lvl="0" indent="-1714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*Most* HTML elements follow the format of:</a:t>
            </a:r>
            <a:endParaRPr/>
          </a:p>
          <a:p>
            <a:pPr marL="628650" marR="0" lvl="1" indent="-1714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Opening tag</a:t>
            </a:r>
            <a:endParaRPr/>
          </a:p>
          <a:p>
            <a:pPr marL="628650" marR="0" lvl="1" indent="-1714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Content</a:t>
            </a:r>
            <a:endParaRPr/>
          </a:p>
          <a:p>
            <a:pPr marL="628650" marR="0" lvl="1" indent="-1714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Closing tag</a:t>
            </a:r>
            <a:endParaRPr/>
          </a:p>
          <a:p>
            <a:pPr marL="628650" marR="0" lvl="1" indent="-9525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171450" marR="0" lvl="1" indent="-1714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Can students guess what this tag might be used for?</a:t>
            </a:r>
            <a:endParaRPr/>
          </a:p>
          <a:p>
            <a:pPr marL="628650" marR="0" lvl="2" indent="-1714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It’s a heading tag. They come in 6 numbered sizes (h1-h6), with h1 having the largest text and being the most important</a:t>
            </a:r>
            <a:endParaRPr/>
          </a:p>
          <a:p>
            <a:pPr marL="628650" marR="0" lvl="2" indent="-1714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Heading elements can help describe and section off our content.</a:t>
            </a:r>
            <a:endParaRPr/>
          </a:p>
          <a:p>
            <a:pPr marL="628650" marR="0" lvl="2" indent="-1714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Search engines may look at heading tags to try to understand what a web page is about.</a:t>
            </a:r>
            <a:endParaRPr/>
          </a:p>
          <a:p>
            <a:pPr marL="628650" marR="0" lvl="1" indent="-9525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140" name="Google Shape;140;p11:notes"/>
          <p:cNvSpPr txBox="1">
            <a:spLocks noGrp="1"/>
          </p:cNvSpPr>
          <p:nvPr>
            <p:ph type="sldNum" idx="12"/>
          </p:nvPr>
        </p:nvSpPr>
        <p:spPr>
          <a:xfrm>
            <a:off x="4143587" y="9119474"/>
            <a:ext cx="3169920" cy="480060"/>
          </a:xfrm>
          <a:prstGeom prst="rect">
            <a:avLst/>
          </a:prstGeom>
          <a:noFill/>
          <a:ln>
            <a:noFill/>
          </a:ln>
        </p:spPr>
        <p:txBody>
          <a:bodyPr spcFirstLastPara="1" wrap="square" lIns="95725" tIns="47850" rIns="95725" bIns="47850"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11</a:t>
            </a:fld>
            <a:endParaRPr sz="13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2:notes"/>
          <p:cNvSpPr>
            <a:spLocks noGrp="1" noRot="1" noChangeAspect="1"/>
          </p:cNvSpPr>
          <p:nvPr>
            <p:ph type="sldImg" idx="2"/>
          </p:nvPr>
        </p:nvSpPr>
        <p:spPr>
          <a:xfrm>
            <a:off x="1257300" y="719138"/>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12:notes"/>
          <p:cNvSpPr txBox="1">
            <a:spLocks noGrp="1"/>
          </p:cNvSpPr>
          <p:nvPr>
            <p:ph type="body" idx="1"/>
          </p:nvPr>
        </p:nvSpPr>
        <p:spPr>
          <a:xfrm>
            <a:off x="731520" y="4560570"/>
            <a:ext cx="5852160" cy="4320540"/>
          </a:xfrm>
          <a:prstGeom prst="rect">
            <a:avLst/>
          </a:prstGeom>
          <a:noFill/>
          <a:ln>
            <a:noFill/>
          </a:ln>
        </p:spPr>
        <p:txBody>
          <a:bodyPr spcFirstLastPara="1" wrap="square" lIns="95725" tIns="47850" rIns="95725" bIns="47850" anchor="t" anchorCtr="0">
            <a:noAutofit/>
          </a:bodyPr>
          <a:lstStyle/>
          <a:p>
            <a:pPr marL="171450" marR="0" lvl="0" indent="-1714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Some HTML tags have attributes they are commonly paired with.</a:t>
            </a:r>
            <a:endParaRPr/>
          </a:p>
          <a:p>
            <a:pPr marL="171450" marR="0" lvl="0" indent="-9525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171450" marR="0" lvl="0" indent="-1714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An attribute acts as a modifier for an HTML element. They either modify an element’s default behavior, or they can provide functionality to certain elements which are unable to otherwise function without them.</a:t>
            </a:r>
            <a:endParaRPr/>
          </a:p>
          <a:p>
            <a:pPr marL="171450" marR="0" lvl="0" indent="-9525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171450" marR="0" lvl="0" indent="-1714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Q: What does this tag look like it’s doing?</a:t>
            </a:r>
            <a:endParaRPr sz="1200" b="0" i="0" u="none" strike="noStrike" cap="none">
              <a:solidFill>
                <a:schemeClr val="dk1"/>
              </a:solidFill>
              <a:latin typeface="Calibri"/>
              <a:ea typeface="Calibri"/>
              <a:cs typeface="Calibri"/>
              <a:sym typeface="Calibri"/>
            </a:endParaRPr>
          </a:p>
          <a:p>
            <a:pPr marL="628650" marR="0" lvl="1" indent="-1714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In this example, we have an anchor tag, which when rendered to the page creates a hyperlink. The “href” attribute describes the URL that the user should be brought to after clicking the rendered link.</a:t>
            </a:r>
            <a:endParaRPr sz="1200" b="0" i="0" u="none" strike="noStrike" cap="none">
              <a:solidFill>
                <a:schemeClr val="dk1"/>
              </a:solidFill>
              <a:latin typeface="Calibri"/>
              <a:ea typeface="Calibri"/>
              <a:cs typeface="Calibri"/>
              <a:sym typeface="Calibri"/>
            </a:endParaRPr>
          </a:p>
        </p:txBody>
      </p:sp>
      <p:sp>
        <p:nvSpPr>
          <p:cNvPr id="155" name="Google Shape;155;p12:notes"/>
          <p:cNvSpPr txBox="1">
            <a:spLocks noGrp="1"/>
          </p:cNvSpPr>
          <p:nvPr>
            <p:ph type="sldNum" idx="12"/>
          </p:nvPr>
        </p:nvSpPr>
        <p:spPr>
          <a:xfrm>
            <a:off x="4143587" y="9119474"/>
            <a:ext cx="3169920" cy="480060"/>
          </a:xfrm>
          <a:prstGeom prst="rect">
            <a:avLst/>
          </a:prstGeom>
          <a:noFill/>
          <a:ln>
            <a:noFill/>
          </a:ln>
        </p:spPr>
        <p:txBody>
          <a:bodyPr spcFirstLastPara="1" wrap="square" lIns="95725" tIns="47850" rIns="95725" bIns="47850"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12</a:t>
            </a:fld>
            <a:endParaRPr sz="13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3:notes"/>
          <p:cNvSpPr>
            <a:spLocks noGrp="1" noRot="1" noChangeAspect="1"/>
          </p:cNvSpPr>
          <p:nvPr>
            <p:ph type="sldImg" idx="2"/>
          </p:nvPr>
        </p:nvSpPr>
        <p:spPr>
          <a:xfrm>
            <a:off x="1257300" y="719138"/>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Google Shape;161;p13:notes"/>
          <p:cNvSpPr txBox="1">
            <a:spLocks noGrp="1"/>
          </p:cNvSpPr>
          <p:nvPr>
            <p:ph type="body" idx="1"/>
          </p:nvPr>
        </p:nvSpPr>
        <p:spPr>
          <a:xfrm>
            <a:off x="731520" y="4560570"/>
            <a:ext cx="5852160" cy="4320540"/>
          </a:xfrm>
          <a:prstGeom prst="rect">
            <a:avLst/>
          </a:prstGeom>
          <a:noFill/>
          <a:ln>
            <a:noFill/>
          </a:ln>
        </p:spPr>
        <p:txBody>
          <a:bodyPr spcFirstLastPara="1" wrap="square" lIns="95725" tIns="47850" rIns="95725" bIns="47850" anchor="t" anchorCtr="0">
            <a:noAutofit/>
          </a:bodyPr>
          <a:lstStyle/>
          <a:p>
            <a:pPr marL="171450" marR="0" lvl="0" indent="-1714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While most elements have an opening and closing tag, a few are self closing. These are known as void elements.</a:t>
            </a:r>
            <a:endParaRPr/>
          </a:p>
          <a:p>
            <a:pPr marL="171450" marR="0" lvl="0" indent="-9525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171450" marR="0" lvl="0" indent="-1714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Q: Can you guess what this element is?</a:t>
            </a:r>
            <a:endParaRPr/>
          </a:p>
          <a:p>
            <a:pPr marL="628650" marR="0" lvl="1" indent="-1714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An img tag creates an image element, and the src attribute describes the path or URL of the image to display.</a:t>
            </a:r>
            <a:endParaRPr/>
          </a:p>
          <a:p>
            <a:pPr marL="628650" marR="0" lvl="1" indent="-1714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We don’t pass any content into an img tag, and it doesn’t need a closing tag. </a:t>
            </a:r>
            <a:endParaRPr sz="1200" b="0" i="0" u="none" strike="noStrike" cap="none">
              <a:solidFill>
                <a:schemeClr val="dk1"/>
              </a:solidFill>
              <a:latin typeface="Calibri"/>
              <a:ea typeface="Calibri"/>
              <a:cs typeface="Calibri"/>
              <a:sym typeface="Calibri"/>
            </a:endParaRPr>
          </a:p>
        </p:txBody>
      </p:sp>
      <p:sp>
        <p:nvSpPr>
          <p:cNvPr id="162" name="Google Shape;162;p13:notes"/>
          <p:cNvSpPr txBox="1">
            <a:spLocks noGrp="1"/>
          </p:cNvSpPr>
          <p:nvPr>
            <p:ph type="sldNum" idx="12"/>
          </p:nvPr>
        </p:nvSpPr>
        <p:spPr>
          <a:xfrm>
            <a:off x="4143587" y="9119474"/>
            <a:ext cx="3169920" cy="480060"/>
          </a:xfrm>
          <a:prstGeom prst="rect">
            <a:avLst/>
          </a:prstGeom>
          <a:noFill/>
          <a:ln>
            <a:noFill/>
          </a:ln>
        </p:spPr>
        <p:txBody>
          <a:bodyPr spcFirstLastPara="1" wrap="square" lIns="95725" tIns="47850" rIns="95725" bIns="47850"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13</a:t>
            </a:fld>
            <a:endParaRPr sz="13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4:notes"/>
          <p:cNvSpPr>
            <a:spLocks noGrp="1" noRot="1" noChangeAspect="1"/>
          </p:cNvSpPr>
          <p:nvPr>
            <p:ph type="sldImg" idx="2"/>
          </p:nvPr>
        </p:nvSpPr>
        <p:spPr>
          <a:xfrm>
            <a:off x="1257300" y="719138"/>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Google Shape;168;p14:notes"/>
          <p:cNvSpPr txBox="1">
            <a:spLocks noGrp="1"/>
          </p:cNvSpPr>
          <p:nvPr>
            <p:ph type="body" idx="1"/>
          </p:nvPr>
        </p:nvSpPr>
        <p:spPr>
          <a:xfrm>
            <a:off x="731520" y="4560570"/>
            <a:ext cx="5852160" cy="4320540"/>
          </a:xfrm>
          <a:prstGeom prst="rect">
            <a:avLst/>
          </a:prstGeom>
          <a:noFill/>
          <a:ln>
            <a:noFill/>
          </a:ln>
        </p:spPr>
        <p:txBody>
          <a:bodyPr spcFirstLastPara="1" wrap="square" lIns="95725" tIns="47850" rIns="95725" bIns="47850" anchor="t" anchorCtr="0">
            <a:noAutofit/>
          </a:bodyPr>
          <a:lstStyle/>
          <a:p>
            <a:pPr marL="171450" marR="0" lvl="0" indent="-95250" algn="l" rtl="0">
              <a:lnSpc>
                <a:spcPct val="100000"/>
              </a:lnSpc>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169" name="Google Shape;169;p14:notes"/>
          <p:cNvSpPr txBox="1">
            <a:spLocks noGrp="1"/>
          </p:cNvSpPr>
          <p:nvPr>
            <p:ph type="sldNum" idx="12"/>
          </p:nvPr>
        </p:nvSpPr>
        <p:spPr>
          <a:xfrm>
            <a:off x="4143587" y="9119474"/>
            <a:ext cx="3169920" cy="480060"/>
          </a:xfrm>
          <a:prstGeom prst="rect">
            <a:avLst/>
          </a:prstGeom>
          <a:noFill/>
          <a:ln>
            <a:noFill/>
          </a:ln>
        </p:spPr>
        <p:txBody>
          <a:bodyPr spcFirstLastPara="1" wrap="square" lIns="95725" tIns="47850" rIns="95725" bIns="47850"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14</a:t>
            </a:fld>
            <a:endParaRPr sz="13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5:notes"/>
          <p:cNvSpPr>
            <a:spLocks noGrp="1" noRot="1" noChangeAspect="1"/>
          </p:cNvSpPr>
          <p:nvPr>
            <p:ph type="sldImg" idx="2"/>
          </p:nvPr>
        </p:nvSpPr>
        <p:spPr>
          <a:xfrm>
            <a:off x="1257300" y="719138"/>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p15:notes"/>
          <p:cNvSpPr txBox="1">
            <a:spLocks noGrp="1"/>
          </p:cNvSpPr>
          <p:nvPr>
            <p:ph type="body" idx="1"/>
          </p:nvPr>
        </p:nvSpPr>
        <p:spPr>
          <a:xfrm>
            <a:off x="731520" y="4560570"/>
            <a:ext cx="5852160" cy="4320540"/>
          </a:xfrm>
          <a:prstGeom prst="rect">
            <a:avLst/>
          </a:prstGeom>
          <a:noFill/>
          <a:ln>
            <a:noFill/>
          </a:ln>
        </p:spPr>
        <p:txBody>
          <a:bodyPr spcFirstLastPara="1" wrap="square" lIns="95725" tIns="47850" rIns="95725" bIns="47850" anchor="t" anchorCtr="0">
            <a:noAutofit/>
          </a:bodyPr>
          <a:lstStyle/>
          <a:p>
            <a:pPr marL="171450" marR="0" lvl="0" indent="-9525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179" name="Google Shape;179;p15:notes"/>
          <p:cNvSpPr txBox="1">
            <a:spLocks noGrp="1"/>
          </p:cNvSpPr>
          <p:nvPr>
            <p:ph type="sldNum" idx="12"/>
          </p:nvPr>
        </p:nvSpPr>
        <p:spPr>
          <a:xfrm>
            <a:off x="4143587" y="9119474"/>
            <a:ext cx="3169920" cy="480060"/>
          </a:xfrm>
          <a:prstGeom prst="rect">
            <a:avLst/>
          </a:prstGeom>
          <a:noFill/>
          <a:ln>
            <a:noFill/>
          </a:ln>
        </p:spPr>
        <p:txBody>
          <a:bodyPr spcFirstLastPara="1" wrap="square" lIns="95725" tIns="47850" rIns="95725" bIns="47850"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15</a:t>
            </a:fld>
            <a:endParaRPr sz="13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6:notes"/>
          <p:cNvSpPr>
            <a:spLocks noGrp="1" noRot="1" noChangeAspect="1"/>
          </p:cNvSpPr>
          <p:nvPr>
            <p:ph type="sldImg" idx="2"/>
          </p:nvPr>
        </p:nvSpPr>
        <p:spPr>
          <a:xfrm>
            <a:off x="1257300" y="719138"/>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 name="Google Shape;185;p16:notes"/>
          <p:cNvSpPr txBox="1">
            <a:spLocks noGrp="1"/>
          </p:cNvSpPr>
          <p:nvPr>
            <p:ph type="body" idx="1"/>
          </p:nvPr>
        </p:nvSpPr>
        <p:spPr>
          <a:xfrm>
            <a:off x="731520" y="4560570"/>
            <a:ext cx="5852160" cy="4320540"/>
          </a:xfrm>
          <a:prstGeom prst="rect">
            <a:avLst/>
          </a:prstGeom>
          <a:noFill/>
          <a:ln>
            <a:noFill/>
          </a:ln>
        </p:spPr>
        <p:txBody>
          <a:bodyPr spcFirstLastPara="1" wrap="square" lIns="95725" tIns="47850" rIns="95725" bIns="47850" anchor="t" anchorCtr="0">
            <a:noAutofit/>
          </a:bodyPr>
          <a:lstStyle/>
          <a:p>
            <a:pPr marL="171450" marR="0" lvl="0" indent="-1714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The selector is how we “select” which elements need to be affected by the CSS declaration. </a:t>
            </a:r>
            <a:endParaRPr sz="1200" b="0" i="0" u="none" strike="noStrike" cap="none">
              <a:solidFill>
                <a:schemeClr val="dk1"/>
              </a:solidFill>
              <a:latin typeface="Calibri"/>
              <a:ea typeface="Calibri"/>
              <a:cs typeface="Calibri"/>
              <a:sym typeface="Calibri"/>
            </a:endParaRPr>
          </a:p>
          <a:p>
            <a:pPr marL="171450" marR="0" lvl="0" indent="-9525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171450" marR="0" lvl="0" indent="-1714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One type of selector is the element tag name.</a:t>
            </a:r>
            <a:endParaRPr/>
          </a:p>
          <a:p>
            <a:pPr marL="171450" marR="0" lvl="0" indent="-9525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171450" marR="0" lvl="0" indent="-1714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Ask students what they think this code might do?</a:t>
            </a:r>
            <a:endParaRPr/>
          </a:p>
          <a:p>
            <a:pPr marL="628650" marR="0" lvl="1" indent="-1714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It will give every rendered link on the page a yellow background.</a:t>
            </a:r>
            <a:endParaRPr/>
          </a:p>
          <a:p>
            <a:pPr marL="628650" marR="0" lvl="1" indent="-9525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171450" marR="0" lvl="1" indent="-1714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Assure students we’ll cover this in depth tomorrow, so no need to memorize this now or take notes.</a:t>
            </a:r>
            <a:endParaRPr/>
          </a:p>
        </p:txBody>
      </p:sp>
      <p:sp>
        <p:nvSpPr>
          <p:cNvPr id="186" name="Google Shape;186;p16:notes"/>
          <p:cNvSpPr txBox="1">
            <a:spLocks noGrp="1"/>
          </p:cNvSpPr>
          <p:nvPr>
            <p:ph type="sldNum" idx="12"/>
          </p:nvPr>
        </p:nvSpPr>
        <p:spPr>
          <a:xfrm>
            <a:off x="4143587" y="9119474"/>
            <a:ext cx="3169920" cy="480060"/>
          </a:xfrm>
          <a:prstGeom prst="rect">
            <a:avLst/>
          </a:prstGeom>
          <a:noFill/>
          <a:ln>
            <a:noFill/>
          </a:ln>
        </p:spPr>
        <p:txBody>
          <a:bodyPr spcFirstLastPara="1" wrap="square" lIns="95725" tIns="47850" rIns="95725" bIns="47850"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16</a:t>
            </a:fld>
            <a:endParaRPr sz="13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7:notes"/>
          <p:cNvSpPr>
            <a:spLocks noGrp="1" noRot="1" noChangeAspect="1"/>
          </p:cNvSpPr>
          <p:nvPr>
            <p:ph type="sldImg" idx="2"/>
          </p:nvPr>
        </p:nvSpPr>
        <p:spPr>
          <a:xfrm>
            <a:off x="1257300" y="719138"/>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p17:notes"/>
          <p:cNvSpPr txBox="1">
            <a:spLocks noGrp="1"/>
          </p:cNvSpPr>
          <p:nvPr>
            <p:ph type="body" idx="1"/>
          </p:nvPr>
        </p:nvSpPr>
        <p:spPr>
          <a:xfrm>
            <a:off x="731520" y="4560570"/>
            <a:ext cx="5852160" cy="4320540"/>
          </a:xfrm>
          <a:prstGeom prst="rect">
            <a:avLst/>
          </a:prstGeom>
          <a:noFill/>
          <a:ln>
            <a:noFill/>
          </a:ln>
        </p:spPr>
        <p:txBody>
          <a:bodyPr spcFirstLastPara="1" wrap="square" lIns="95725" tIns="47850" rIns="95725" bIns="47850" anchor="t" anchorCtr="0">
            <a:noAutofit/>
          </a:bodyPr>
          <a:lstStyle/>
          <a:p>
            <a:pPr marL="171450" marR="0" lvl="0" indent="-171450" algn="l" rtl="0">
              <a:lnSpc>
                <a:spcPct val="100000"/>
              </a:lnSpc>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194" name="Google Shape;194;p17:notes"/>
          <p:cNvSpPr txBox="1">
            <a:spLocks noGrp="1"/>
          </p:cNvSpPr>
          <p:nvPr>
            <p:ph type="sldNum" idx="12"/>
          </p:nvPr>
        </p:nvSpPr>
        <p:spPr>
          <a:xfrm>
            <a:off x="4143587" y="9119474"/>
            <a:ext cx="3169920" cy="480060"/>
          </a:xfrm>
          <a:prstGeom prst="rect">
            <a:avLst/>
          </a:prstGeom>
          <a:noFill/>
          <a:ln>
            <a:noFill/>
          </a:ln>
        </p:spPr>
        <p:txBody>
          <a:bodyPr spcFirstLastPara="1" wrap="square" lIns="95725" tIns="47850" rIns="95725" bIns="47850"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17</a:t>
            </a:fld>
            <a:endParaRPr sz="13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8:notes"/>
          <p:cNvSpPr>
            <a:spLocks noGrp="1" noRot="1" noChangeAspect="1"/>
          </p:cNvSpPr>
          <p:nvPr>
            <p:ph type="sldImg" idx="2"/>
          </p:nvPr>
        </p:nvSpPr>
        <p:spPr>
          <a:xfrm>
            <a:off x="1257300" y="719138"/>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 name="Google Shape;203;p18:notes"/>
          <p:cNvSpPr txBox="1">
            <a:spLocks noGrp="1"/>
          </p:cNvSpPr>
          <p:nvPr>
            <p:ph type="body" idx="1"/>
          </p:nvPr>
        </p:nvSpPr>
        <p:spPr>
          <a:xfrm>
            <a:off x="731520" y="4560570"/>
            <a:ext cx="5852160" cy="4320540"/>
          </a:xfrm>
          <a:prstGeom prst="rect">
            <a:avLst/>
          </a:prstGeom>
          <a:noFill/>
          <a:ln>
            <a:noFill/>
          </a:ln>
        </p:spPr>
        <p:txBody>
          <a:bodyPr spcFirstLastPara="1" wrap="square" lIns="95725" tIns="47850" rIns="95725" bIns="4785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04" name="Google Shape;204;p18:notes"/>
          <p:cNvSpPr txBox="1">
            <a:spLocks noGrp="1"/>
          </p:cNvSpPr>
          <p:nvPr>
            <p:ph type="sldNum" idx="12"/>
          </p:nvPr>
        </p:nvSpPr>
        <p:spPr>
          <a:xfrm>
            <a:off x="4143587" y="9119474"/>
            <a:ext cx="3169920" cy="480060"/>
          </a:xfrm>
          <a:prstGeom prst="rect">
            <a:avLst/>
          </a:prstGeom>
          <a:noFill/>
          <a:ln>
            <a:noFill/>
          </a:ln>
        </p:spPr>
        <p:txBody>
          <a:bodyPr spcFirstLastPara="1" wrap="square" lIns="95725" tIns="47850" rIns="95725" bIns="47850"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18</a:t>
            </a:fld>
            <a:endParaRPr sz="13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9:notes"/>
          <p:cNvSpPr txBox="1">
            <a:spLocks noGrp="1"/>
          </p:cNvSpPr>
          <p:nvPr>
            <p:ph type="body" idx="1"/>
          </p:nvPr>
        </p:nvSpPr>
        <p:spPr>
          <a:xfrm>
            <a:off x="731520" y="4560570"/>
            <a:ext cx="5852160" cy="4320540"/>
          </a:xfrm>
          <a:prstGeom prst="rect">
            <a:avLst/>
          </a:prstGeom>
        </p:spPr>
        <p:txBody>
          <a:bodyPr spcFirstLastPara="1" wrap="square" lIns="95725" tIns="47850" rIns="95725" bIns="47850" anchor="t" anchorCtr="0">
            <a:noAutofit/>
          </a:bodyPr>
          <a:lstStyle/>
          <a:p>
            <a:pPr marL="0" lvl="0" indent="0" algn="l" rtl="0">
              <a:spcBef>
                <a:spcPts val="0"/>
              </a:spcBef>
              <a:spcAft>
                <a:spcPts val="0"/>
              </a:spcAft>
              <a:buNone/>
            </a:pPr>
            <a:endParaRPr/>
          </a:p>
        </p:txBody>
      </p:sp>
      <p:sp>
        <p:nvSpPr>
          <p:cNvPr id="211" name="Google Shape;211;p19:notes"/>
          <p:cNvSpPr>
            <a:spLocks noGrp="1" noRot="1" noChangeAspect="1"/>
          </p:cNvSpPr>
          <p:nvPr>
            <p:ph type="sldImg" idx="2"/>
          </p:nvPr>
        </p:nvSpPr>
        <p:spPr>
          <a:xfrm>
            <a:off x="1257300" y="719138"/>
            <a:ext cx="48006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2:notes"/>
          <p:cNvSpPr>
            <a:spLocks noGrp="1" noRot="1" noChangeAspect="1"/>
          </p:cNvSpPr>
          <p:nvPr>
            <p:ph type="sldImg" idx="2"/>
          </p:nvPr>
        </p:nvSpPr>
        <p:spPr>
          <a:xfrm>
            <a:off x="1257300" y="719138"/>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 name="Google Shape;58;p2:notes"/>
          <p:cNvSpPr txBox="1">
            <a:spLocks noGrp="1"/>
          </p:cNvSpPr>
          <p:nvPr>
            <p:ph type="body" idx="1"/>
          </p:nvPr>
        </p:nvSpPr>
        <p:spPr>
          <a:xfrm>
            <a:off x="731520" y="4560570"/>
            <a:ext cx="5852160" cy="4320540"/>
          </a:xfrm>
          <a:prstGeom prst="rect">
            <a:avLst/>
          </a:prstGeom>
          <a:noFill/>
          <a:ln>
            <a:noFill/>
          </a:ln>
        </p:spPr>
        <p:txBody>
          <a:bodyPr spcFirstLastPara="1" wrap="square" lIns="95725" tIns="47850" rIns="95725" bIns="4785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The web is a series of tubes, and they’re full of cats!</a:t>
            </a:r>
            <a:endParaRPr sz="1200" b="0" i="0" u="none" strike="noStrike" cap="none">
              <a:solidFill>
                <a:schemeClr val="dk1"/>
              </a:solidFill>
              <a:latin typeface="Calibri"/>
              <a:ea typeface="Calibri"/>
              <a:cs typeface="Calibri"/>
              <a:sym typeface="Calibri"/>
            </a:endParaRPr>
          </a:p>
        </p:txBody>
      </p:sp>
      <p:sp>
        <p:nvSpPr>
          <p:cNvPr id="59" name="Google Shape;59;p2:notes"/>
          <p:cNvSpPr txBox="1">
            <a:spLocks noGrp="1"/>
          </p:cNvSpPr>
          <p:nvPr>
            <p:ph type="sldNum" idx="12"/>
          </p:nvPr>
        </p:nvSpPr>
        <p:spPr>
          <a:xfrm>
            <a:off x="4143587" y="9119474"/>
            <a:ext cx="3169920" cy="480060"/>
          </a:xfrm>
          <a:prstGeom prst="rect">
            <a:avLst/>
          </a:prstGeom>
          <a:noFill/>
          <a:ln>
            <a:noFill/>
          </a:ln>
        </p:spPr>
        <p:txBody>
          <a:bodyPr spcFirstLastPara="1" wrap="square" lIns="95725" tIns="47850" rIns="95725" bIns="47850" anchor="b" anchorCtr="0">
            <a:noAutofit/>
          </a:bodyPr>
          <a:lstStyle/>
          <a:p>
            <a:pPr marL="0" marR="0" lvl="0" indent="0" algn="r" rtl="0">
              <a:spcBef>
                <a:spcPts val="0"/>
              </a:spcBef>
              <a:spcAft>
                <a:spcPts val="0"/>
              </a:spcAft>
              <a:buNone/>
            </a:pPr>
            <a:fld id="{00000000-1234-1234-1234-123412341234}" type="slidenum">
              <a:rPr lang="en-US" sz="1300" b="0" i="0" u="none" strike="noStrike" cap="none">
                <a:solidFill>
                  <a:schemeClr val="dk1"/>
                </a:solidFill>
                <a:latin typeface="Calibri"/>
                <a:ea typeface="Calibri"/>
                <a:cs typeface="Calibri"/>
                <a:sym typeface="Calibri"/>
              </a:rPr>
              <a:t>2</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20:notes"/>
          <p:cNvSpPr>
            <a:spLocks noGrp="1" noRot="1" noChangeAspect="1"/>
          </p:cNvSpPr>
          <p:nvPr>
            <p:ph type="sldImg" idx="2"/>
          </p:nvPr>
        </p:nvSpPr>
        <p:spPr>
          <a:xfrm>
            <a:off x="1257300" y="719138"/>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 name="Google Shape;216;p20:notes"/>
          <p:cNvSpPr txBox="1">
            <a:spLocks noGrp="1"/>
          </p:cNvSpPr>
          <p:nvPr>
            <p:ph type="body" idx="1"/>
          </p:nvPr>
        </p:nvSpPr>
        <p:spPr>
          <a:xfrm>
            <a:off x="731520" y="4560570"/>
            <a:ext cx="5852160" cy="4320540"/>
          </a:xfrm>
          <a:prstGeom prst="rect">
            <a:avLst/>
          </a:prstGeom>
          <a:noFill/>
          <a:ln>
            <a:noFill/>
          </a:ln>
        </p:spPr>
        <p:txBody>
          <a:bodyPr spcFirstLastPara="1" wrap="square" lIns="95725" tIns="47850" rIns="95725" bIns="47850" anchor="t" anchorCtr="0">
            <a:noAutofit/>
          </a:bodyPr>
          <a:lstStyle/>
          <a:p>
            <a:pPr marL="171450" marR="0" lvl="0" indent="-1714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We have a lot of ground to cover, but students will be capable frontend developers in a few weeks.</a:t>
            </a:r>
            <a:endParaRPr sz="1200" b="0" i="0" u="none" strike="noStrike" cap="none">
              <a:solidFill>
                <a:schemeClr val="dk1"/>
              </a:solidFill>
              <a:latin typeface="Calibri"/>
              <a:ea typeface="Calibri"/>
              <a:cs typeface="Calibri"/>
              <a:sym typeface="Calibri"/>
            </a:endParaRPr>
          </a:p>
        </p:txBody>
      </p:sp>
      <p:sp>
        <p:nvSpPr>
          <p:cNvPr id="217" name="Google Shape;217;p20:notes"/>
          <p:cNvSpPr txBox="1">
            <a:spLocks noGrp="1"/>
          </p:cNvSpPr>
          <p:nvPr>
            <p:ph type="sldNum" idx="12"/>
          </p:nvPr>
        </p:nvSpPr>
        <p:spPr>
          <a:xfrm>
            <a:off x="4143587" y="9119474"/>
            <a:ext cx="3169920" cy="480060"/>
          </a:xfrm>
          <a:prstGeom prst="rect">
            <a:avLst/>
          </a:prstGeom>
          <a:noFill/>
          <a:ln>
            <a:noFill/>
          </a:ln>
        </p:spPr>
        <p:txBody>
          <a:bodyPr spcFirstLastPara="1" wrap="square" lIns="95725" tIns="47850" rIns="95725" bIns="47850"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20</a:t>
            </a:fld>
            <a:endParaRPr sz="13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21:notes"/>
          <p:cNvSpPr>
            <a:spLocks noGrp="1" noRot="1" noChangeAspect="1"/>
          </p:cNvSpPr>
          <p:nvPr>
            <p:ph type="sldImg" idx="2"/>
          </p:nvPr>
        </p:nvSpPr>
        <p:spPr>
          <a:xfrm>
            <a:off x="1257300" y="719138"/>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p21:notes"/>
          <p:cNvSpPr txBox="1">
            <a:spLocks noGrp="1"/>
          </p:cNvSpPr>
          <p:nvPr>
            <p:ph type="body" idx="1"/>
          </p:nvPr>
        </p:nvSpPr>
        <p:spPr>
          <a:xfrm>
            <a:off x="731520" y="4560570"/>
            <a:ext cx="5852160" cy="4320540"/>
          </a:xfrm>
          <a:prstGeom prst="rect">
            <a:avLst/>
          </a:prstGeom>
          <a:noFill/>
          <a:ln>
            <a:noFill/>
          </a:ln>
        </p:spPr>
        <p:txBody>
          <a:bodyPr spcFirstLastPara="1" wrap="square" lIns="95725" tIns="47850" rIns="95725" bIns="4785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26" name="Google Shape;226;p21:notes"/>
          <p:cNvSpPr txBox="1">
            <a:spLocks noGrp="1"/>
          </p:cNvSpPr>
          <p:nvPr>
            <p:ph type="sldNum" idx="12"/>
          </p:nvPr>
        </p:nvSpPr>
        <p:spPr>
          <a:xfrm>
            <a:off x="4143587" y="9119474"/>
            <a:ext cx="3169920" cy="480060"/>
          </a:xfrm>
          <a:prstGeom prst="rect">
            <a:avLst/>
          </a:prstGeom>
          <a:noFill/>
          <a:ln>
            <a:noFill/>
          </a:ln>
        </p:spPr>
        <p:txBody>
          <a:bodyPr spcFirstLastPara="1" wrap="square" lIns="95725" tIns="47850" rIns="95725" bIns="47850"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21</a:t>
            </a:fld>
            <a:endParaRPr sz="13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2:notes"/>
          <p:cNvSpPr>
            <a:spLocks noGrp="1" noRot="1" noChangeAspect="1"/>
          </p:cNvSpPr>
          <p:nvPr>
            <p:ph type="sldImg" idx="2"/>
          </p:nvPr>
        </p:nvSpPr>
        <p:spPr>
          <a:xfrm>
            <a:off x="1257300" y="719138"/>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22:notes"/>
          <p:cNvSpPr txBox="1">
            <a:spLocks noGrp="1"/>
          </p:cNvSpPr>
          <p:nvPr>
            <p:ph type="body" idx="1"/>
          </p:nvPr>
        </p:nvSpPr>
        <p:spPr>
          <a:xfrm>
            <a:off x="731520" y="4560570"/>
            <a:ext cx="5852160" cy="4320540"/>
          </a:xfrm>
          <a:prstGeom prst="rect">
            <a:avLst/>
          </a:prstGeom>
          <a:noFill/>
          <a:ln>
            <a:noFill/>
          </a:ln>
        </p:spPr>
        <p:txBody>
          <a:bodyPr spcFirstLastPara="1" wrap="square" lIns="95725" tIns="47850" rIns="95725" bIns="47850" anchor="t" anchorCtr="0">
            <a:noAutofit/>
          </a:bodyPr>
          <a:lstStyle/>
          <a:p>
            <a:pPr marL="171450" marR="0" lvl="0" indent="-171450" algn="l" rtl="0">
              <a:lnSpc>
                <a:spcPct val="100000"/>
              </a:lnSpc>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To visualize cats!</a:t>
            </a:r>
            <a:endParaRPr/>
          </a:p>
        </p:txBody>
      </p:sp>
      <p:sp>
        <p:nvSpPr>
          <p:cNvPr id="232" name="Google Shape;232;p22:notes"/>
          <p:cNvSpPr txBox="1">
            <a:spLocks noGrp="1"/>
          </p:cNvSpPr>
          <p:nvPr>
            <p:ph type="sldNum" idx="12"/>
          </p:nvPr>
        </p:nvSpPr>
        <p:spPr>
          <a:xfrm>
            <a:off x="4143587" y="9119474"/>
            <a:ext cx="3169920" cy="480060"/>
          </a:xfrm>
          <a:prstGeom prst="rect">
            <a:avLst/>
          </a:prstGeom>
          <a:noFill/>
          <a:ln>
            <a:noFill/>
          </a:ln>
        </p:spPr>
        <p:txBody>
          <a:bodyPr spcFirstLastPara="1" wrap="square" lIns="95725" tIns="47850" rIns="95725" bIns="47850"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22</a:t>
            </a:fld>
            <a:endParaRPr sz="13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23:notes"/>
          <p:cNvSpPr>
            <a:spLocks noGrp="1" noRot="1" noChangeAspect="1"/>
          </p:cNvSpPr>
          <p:nvPr>
            <p:ph type="sldImg" idx="2"/>
          </p:nvPr>
        </p:nvSpPr>
        <p:spPr>
          <a:xfrm>
            <a:off x="1257300" y="719138"/>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8" name="Google Shape;238;p23:notes"/>
          <p:cNvSpPr txBox="1">
            <a:spLocks noGrp="1"/>
          </p:cNvSpPr>
          <p:nvPr>
            <p:ph type="body" idx="1"/>
          </p:nvPr>
        </p:nvSpPr>
        <p:spPr>
          <a:xfrm>
            <a:off x="731520" y="4560570"/>
            <a:ext cx="5852160" cy="4320540"/>
          </a:xfrm>
          <a:prstGeom prst="rect">
            <a:avLst/>
          </a:prstGeom>
          <a:noFill/>
          <a:ln>
            <a:noFill/>
          </a:ln>
        </p:spPr>
        <p:txBody>
          <a:bodyPr spcFirstLastPara="1" wrap="square" lIns="95725" tIns="47850" rIns="95725" bIns="47850" anchor="t" anchorCtr="0">
            <a:noAutofit/>
          </a:bodyPr>
          <a:lstStyle/>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And to visualize other things too, I suppose…</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171450" marR="0" lvl="0" indent="-1714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In order to provide some context as to why we’re learning web development now, show students some of the visualizations that can be created using D3 and other JavaScript charting and mapping libraries</a:t>
            </a:r>
            <a:endParaRPr/>
          </a:p>
          <a:p>
            <a:pPr marL="171450" marR="0" lvl="0" indent="-9525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“This opens up whole new possibilities for the types of visualizations we can create with our data.”</a:t>
            </a:r>
            <a:endParaRPr/>
          </a:p>
          <a:p>
            <a:pPr marL="0" marR="0" lvl="0" indent="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171450" marR="0" lvl="0" indent="-1714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Spend a few minutes going through the D3 gallery as a class.</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a:p>
          <a:p>
            <a:pPr marL="0" marR="0" lvl="0" indent="0" algn="l" rtl="0">
              <a:spcBef>
                <a:spcPts val="0"/>
              </a:spcBef>
              <a:spcAft>
                <a:spcPts val="0"/>
              </a:spcAft>
              <a:buNone/>
            </a:pPr>
            <a:r>
              <a:rPr lang="en-US" u="sng">
                <a:solidFill>
                  <a:schemeClr val="hlink"/>
                </a:solidFill>
                <a:hlinkClick r:id="rId3"/>
              </a:rPr>
              <a:t>http://d3.artzub.com/wbca/</a:t>
            </a:r>
            <a:endParaRPr/>
          </a:p>
        </p:txBody>
      </p:sp>
      <p:sp>
        <p:nvSpPr>
          <p:cNvPr id="239" name="Google Shape;239;p23:notes"/>
          <p:cNvSpPr txBox="1">
            <a:spLocks noGrp="1"/>
          </p:cNvSpPr>
          <p:nvPr>
            <p:ph type="sldNum" idx="12"/>
          </p:nvPr>
        </p:nvSpPr>
        <p:spPr>
          <a:xfrm>
            <a:off x="4143587" y="9119474"/>
            <a:ext cx="3169920" cy="480060"/>
          </a:xfrm>
          <a:prstGeom prst="rect">
            <a:avLst/>
          </a:prstGeom>
          <a:noFill/>
          <a:ln>
            <a:noFill/>
          </a:ln>
        </p:spPr>
        <p:txBody>
          <a:bodyPr spcFirstLastPara="1" wrap="square" lIns="95725" tIns="47850" rIns="95725" bIns="47850"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23</a:t>
            </a:fld>
            <a:endParaRPr sz="13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42b3a09a91_0_6:notes"/>
          <p:cNvSpPr txBox="1">
            <a:spLocks noGrp="1"/>
          </p:cNvSpPr>
          <p:nvPr>
            <p:ph type="body" idx="1"/>
          </p:nvPr>
        </p:nvSpPr>
        <p:spPr>
          <a:xfrm>
            <a:off x="731520" y="4560570"/>
            <a:ext cx="5852100" cy="4320600"/>
          </a:xfrm>
          <a:prstGeom prst="rect">
            <a:avLst/>
          </a:prstGeom>
        </p:spPr>
        <p:txBody>
          <a:bodyPr spcFirstLastPara="1" wrap="square" lIns="95725" tIns="47850" rIns="95725" bIns="47850" anchor="t" anchorCtr="0">
            <a:noAutofit/>
          </a:bodyPr>
          <a:lstStyle/>
          <a:p>
            <a:pPr marL="0" lvl="0" indent="0" algn="l" rtl="0">
              <a:spcBef>
                <a:spcPts val="0"/>
              </a:spcBef>
              <a:spcAft>
                <a:spcPts val="0"/>
              </a:spcAft>
              <a:buNone/>
            </a:pPr>
            <a:endParaRPr/>
          </a:p>
        </p:txBody>
      </p:sp>
      <p:sp>
        <p:nvSpPr>
          <p:cNvPr id="246" name="Google Shape;246;g42b3a09a91_0_6:notes"/>
          <p:cNvSpPr>
            <a:spLocks noGrp="1" noRot="1" noChangeAspect="1"/>
          </p:cNvSpPr>
          <p:nvPr>
            <p:ph type="sldImg" idx="2"/>
          </p:nvPr>
        </p:nvSpPr>
        <p:spPr>
          <a:xfrm>
            <a:off x="1257300" y="719138"/>
            <a:ext cx="4800600" cy="36006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42e62b38d9_0_0:notes"/>
          <p:cNvSpPr>
            <a:spLocks noGrp="1" noRot="1" noChangeAspect="1"/>
          </p:cNvSpPr>
          <p:nvPr>
            <p:ph type="sldImg" idx="2"/>
          </p:nvPr>
        </p:nvSpPr>
        <p:spPr>
          <a:xfrm>
            <a:off x="1257300" y="719138"/>
            <a:ext cx="4800600" cy="3600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1" name="Google Shape;251;g42e62b38d9_0_0:notes"/>
          <p:cNvSpPr txBox="1">
            <a:spLocks noGrp="1"/>
          </p:cNvSpPr>
          <p:nvPr>
            <p:ph type="body" idx="1"/>
          </p:nvPr>
        </p:nvSpPr>
        <p:spPr>
          <a:xfrm>
            <a:off x="731520" y="4560570"/>
            <a:ext cx="5852100" cy="4320600"/>
          </a:xfrm>
          <a:prstGeom prst="rect">
            <a:avLst/>
          </a:prstGeom>
          <a:noFill/>
          <a:ln>
            <a:noFill/>
          </a:ln>
        </p:spPr>
        <p:txBody>
          <a:bodyPr spcFirstLastPara="1" wrap="square" lIns="95725" tIns="47850" rIns="95725" bIns="47850" anchor="t" anchorCtr="0">
            <a:noAutofit/>
          </a:bodyPr>
          <a:lstStyle/>
          <a:p>
            <a:pPr marL="171450" marR="0" lvl="0" indent="-1714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HTML tags are written using angle brackets.</a:t>
            </a:r>
            <a:endParaRPr/>
          </a:p>
          <a:p>
            <a:pPr marL="171450" marR="0" lvl="0" indent="-9525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171450" marR="0" lvl="0" indent="-1714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*Most* HTML elements follow the format of:</a:t>
            </a:r>
            <a:endParaRPr/>
          </a:p>
          <a:p>
            <a:pPr marL="628650" marR="0" lvl="1" indent="-1714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Opening tag</a:t>
            </a:r>
            <a:endParaRPr/>
          </a:p>
          <a:p>
            <a:pPr marL="628650" marR="0" lvl="1" indent="-1714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Content</a:t>
            </a:r>
            <a:endParaRPr/>
          </a:p>
          <a:p>
            <a:pPr marL="628650" marR="0" lvl="1" indent="-1714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Closing tag</a:t>
            </a:r>
            <a:endParaRPr/>
          </a:p>
          <a:p>
            <a:pPr marL="628650" marR="0" lvl="1" indent="-9525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171450" marR="0" lvl="1" indent="-1714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Can students guess what this tag might be used for?</a:t>
            </a:r>
            <a:endParaRPr/>
          </a:p>
          <a:p>
            <a:pPr marL="628650" marR="0" lvl="2" indent="-1714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It’s a heading tag. They come in 6 numbered sizes (h1-h6), with h1 having the largest text and being the most important</a:t>
            </a:r>
            <a:endParaRPr/>
          </a:p>
          <a:p>
            <a:pPr marL="628650" marR="0" lvl="2" indent="-1714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Heading elements can help describe and section off our content.</a:t>
            </a:r>
            <a:endParaRPr/>
          </a:p>
          <a:p>
            <a:pPr marL="628650" marR="0" lvl="2" indent="-1714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Search engines may look at heading tags to try to understand what a web page is about.</a:t>
            </a:r>
            <a:endParaRPr/>
          </a:p>
          <a:p>
            <a:pPr marL="628650" marR="0" lvl="1" indent="-9525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252" name="Google Shape;252;g42e62b38d9_0_0:notes"/>
          <p:cNvSpPr txBox="1">
            <a:spLocks noGrp="1"/>
          </p:cNvSpPr>
          <p:nvPr>
            <p:ph type="sldNum" idx="12"/>
          </p:nvPr>
        </p:nvSpPr>
        <p:spPr>
          <a:xfrm>
            <a:off x="4143587" y="9119474"/>
            <a:ext cx="3169800" cy="480000"/>
          </a:xfrm>
          <a:prstGeom prst="rect">
            <a:avLst/>
          </a:prstGeom>
          <a:noFill/>
          <a:ln>
            <a:noFill/>
          </a:ln>
        </p:spPr>
        <p:txBody>
          <a:bodyPr spcFirstLastPara="1" wrap="square" lIns="95725" tIns="47850" rIns="95725" bIns="47850"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25</a:t>
            </a:fld>
            <a:endParaRPr sz="13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42e62b38d9_0_14:notes"/>
          <p:cNvSpPr>
            <a:spLocks noGrp="1" noRot="1" noChangeAspect="1"/>
          </p:cNvSpPr>
          <p:nvPr>
            <p:ph type="sldImg" idx="2"/>
          </p:nvPr>
        </p:nvSpPr>
        <p:spPr>
          <a:xfrm>
            <a:off x="1257300" y="719138"/>
            <a:ext cx="4800600" cy="3600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Google Shape;266;g42e62b38d9_0_14:notes"/>
          <p:cNvSpPr txBox="1">
            <a:spLocks noGrp="1"/>
          </p:cNvSpPr>
          <p:nvPr>
            <p:ph type="body" idx="1"/>
          </p:nvPr>
        </p:nvSpPr>
        <p:spPr>
          <a:xfrm>
            <a:off x="731520" y="4560570"/>
            <a:ext cx="5852100" cy="4320600"/>
          </a:xfrm>
          <a:prstGeom prst="rect">
            <a:avLst/>
          </a:prstGeom>
          <a:noFill/>
          <a:ln>
            <a:noFill/>
          </a:ln>
        </p:spPr>
        <p:txBody>
          <a:bodyPr spcFirstLastPara="1" wrap="square" lIns="95725" tIns="47850" rIns="95725" bIns="47850" anchor="t" anchorCtr="0">
            <a:noAutofit/>
          </a:bodyPr>
          <a:lstStyle/>
          <a:p>
            <a:pPr marL="171450" marR="0" lvl="0" indent="-1714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Some HTML tags have attributes they are commonly paired with.</a:t>
            </a:r>
            <a:endParaRPr/>
          </a:p>
          <a:p>
            <a:pPr marL="171450" marR="0" lvl="0" indent="-9525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171450" marR="0" lvl="0" indent="-1714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An attribute acts as a modifier for an HTML element. They either modify an element’s default behavior, or they can provide functionality to certain elements which are unable to otherwise function without them.</a:t>
            </a:r>
            <a:endParaRPr/>
          </a:p>
          <a:p>
            <a:pPr marL="171450" marR="0" lvl="0" indent="-9525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171450" marR="0" lvl="0" indent="-1714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Q: What does this tag look like it’s doing?</a:t>
            </a:r>
            <a:endParaRPr sz="1200" b="0" i="0" u="none" strike="noStrike" cap="none">
              <a:solidFill>
                <a:schemeClr val="dk1"/>
              </a:solidFill>
              <a:latin typeface="Calibri"/>
              <a:ea typeface="Calibri"/>
              <a:cs typeface="Calibri"/>
              <a:sym typeface="Calibri"/>
            </a:endParaRPr>
          </a:p>
          <a:p>
            <a:pPr marL="628650" marR="0" lvl="1" indent="-1714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In this example, we have an anchor tag, which when rendered to the page creates a hyperlink. The “href” attribute describes the URL that the user should be brought to after clicking the rendered link.</a:t>
            </a:r>
            <a:endParaRPr sz="1200" b="0" i="0" u="none" strike="noStrike" cap="none">
              <a:solidFill>
                <a:schemeClr val="dk1"/>
              </a:solidFill>
              <a:latin typeface="Calibri"/>
              <a:ea typeface="Calibri"/>
              <a:cs typeface="Calibri"/>
              <a:sym typeface="Calibri"/>
            </a:endParaRPr>
          </a:p>
        </p:txBody>
      </p:sp>
      <p:sp>
        <p:nvSpPr>
          <p:cNvPr id="267" name="Google Shape;267;g42e62b38d9_0_14:notes"/>
          <p:cNvSpPr txBox="1">
            <a:spLocks noGrp="1"/>
          </p:cNvSpPr>
          <p:nvPr>
            <p:ph type="sldNum" idx="12"/>
          </p:nvPr>
        </p:nvSpPr>
        <p:spPr>
          <a:xfrm>
            <a:off x="4143587" y="9119474"/>
            <a:ext cx="3169800" cy="480000"/>
          </a:xfrm>
          <a:prstGeom prst="rect">
            <a:avLst/>
          </a:prstGeom>
          <a:noFill/>
          <a:ln>
            <a:noFill/>
          </a:ln>
        </p:spPr>
        <p:txBody>
          <a:bodyPr spcFirstLastPara="1" wrap="square" lIns="95725" tIns="47850" rIns="95725" bIns="47850"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26</a:t>
            </a:fld>
            <a:endParaRPr sz="13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42e62b38d9_0_20:notes"/>
          <p:cNvSpPr>
            <a:spLocks noGrp="1" noRot="1" noChangeAspect="1"/>
          </p:cNvSpPr>
          <p:nvPr>
            <p:ph type="sldImg" idx="2"/>
          </p:nvPr>
        </p:nvSpPr>
        <p:spPr>
          <a:xfrm>
            <a:off x="1257300" y="719138"/>
            <a:ext cx="4800600" cy="3600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g42e62b38d9_0_20:notes"/>
          <p:cNvSpPr txBox="1">
            <a:spLocks noGrp="1"/>
          </p:cNvSpPr>
          <p:nvPr>
            <p:ph type="body" idx="1"/>
          </p:nvPr>
        </p:nvSpPr>
        <p:spPr>
          <a:xfrm>
            <a:off x="731520" y="4560570"/>
            <a:ext cx="5852100" cy="4320600"/>
          </a:xfrm>
          <a:prstGeom prst="rect">
            <a:avLst/>
          </a:prstGeom>
          <a:noFill/>
          <a:ln>
            <a:noFill/>
          </a:ln>
        </p:spPr>
        <p:txBody>
          <a:bodyPr spcFirstLastPara="1" wrap="square" lIns="95725" tIns="47850" rIns="95725" bIns="47850" anchor="t" anchorCtr="0">
            <a:noAutofit/>
          </a:bodyPr>
          <a:lstStyle/>
          <a:p>
            <a:pPr marL="171450" marR="0" lvl="0" indent="-1714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While most elements have an opening and closing tag, a few are self closing. These are known as void elements.</a:t>
            </a:r>
            <a:endParaRPr/>
          </a:p>
          <a:p>
            <a:pPr marL="171450" marR="0" lvl="0" indent="-9525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171450" marR="0" lvl="0" indent="-1714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Q: Can you guess what this element is?</a:t>
            </a:r>
            <a:endParaRPr/>
          </a:p>
          <a:p>
            <a:pPr marL="628650" marR="0" lvl="1" indent="-1714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An img tag creates an image element, and the src attribute describes the path or URL of the image to display.</a:t>
            </a:r>
            <a:endParaRPr/>
          </a:p>
          <a:p>
            <a:pPr marL="628650" marR="0" lvl="1" indent="-1714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We don’t pass any content into an img tag, and it doesn’t need a closing tag. </a:t>
            </a:r>
            <a:endParaRPr sz="1200" b="0" i="0" u="none" strike="noStrike" cap="none">
              <a:solidFill>
                <a:schemeClr val="dk1"/>
              </a:solidFill>
              <a:latin typeface="Calibri"/>
              <a:ea typeface="Calibri"/>
              <a:cs typeface="Calibri"/>
              <a:sym typeface="Calibri"/>
            </a:endParaRPr>
          </a:p>
        </p:txBody>
      </p:sp>
      <p:sp>
        <p:nvSpPr>
          <p:cNvPr id="274" name="Google Shape;274;g42e62b38d9_0_20:notes"/>
          <p:cNvSpPr txBox="1">
            <a:spLocks noGrp="1"/>
          </p:cNvSpPr>
          <p:nvPr>
            <p:ph type="sldNum" idx="12"/>
          </p:nvPr>
        </p:nvSpPr>
        <p:spPr>
          <a:xfrm>
            <a:off x="4143587" y="9119474"/>
            <a:ext cx="3169800" cy="480000"/>
          </a:xfrm>
          <a:prstGeom prst="rect">
            <a:avLst/>
          </a:prstGeom>
          <a:noFill/>
          <a:ln>
            <a:noFill/>
          </a:ln>
        </p:spPr>
        <p:txBody>
          <a:bodyPr spcFirstLastPara="1" wrap="square" lIns="95725" tIns="47850" rIns="95725" bIns="47850"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27</a:t>
            </a:fld>
            <a:endParaRPr sz="13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42b3a09a91_0_0:notes"/>
          <p:cNvSpPr>
            <a:spLocks noGrp="1" noRot="1" noChangeAspect="1"/>
          </p:cNvSpPr>
          <p:nvPr>
            <p:ph type="sldImg" idx="2"/>
          </p:nvPr>
        </p:nvSpPr>
        <p:spPr>
          <a:xfrm>
            <a:off x="1257300" y="719138"/>
            <a:ext cx="4800600" cy="3600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g42b3a09a91_0_0:notes"/>
          <p:cNvSpPr txBox="1">
            <a:spLocks noGrp="1"/>
          </p:cNvSpPr>
          <p:nvPr>
            <p:ph type="body" idx="1"/>
          </p:nvPr>
        </p:nvSpPr>
        <p:spPr>
          <a:xfrm>
            <a:off x="731520" y="4560570"/>
            <a:ext cx="5852100" cy="4320600"/>
          </a:xfrm>
          <a:prstGeom prst="rect">
            <a:avLst/>
          </a:prstGeom>
          <a:noFill/>
          <a:ln>
            <a:noFill/>
          </a:ln>
        </p:spPr>
        <p:txBody>
          <a:bodyPr spcFirstLastPara="1" wrap="square" lIns="95725" tIns="47850" rIns="95725" bIns="47850" anchor="t" anchorCtr="0">
            <a:noAutofit/>
          </a:bodyPr>
          <a:lstStyle/>
          <a:p>
            <a:pPr marL="0" lvl="0" indent="0" algn="l" rtl="0">
              <a:lnSpc>
                <a:spcPct val="135714"/>
              </a:lnSpc>
              <a:spcBef>
                <a:spcPts val="0"/>
              </a:spcBef>
              <a:spcAft>
                <a:spcPts val="0"/>
              </a:spcAft>
              <a:buClr>
                <a:schemeClr val="dk1"/>
              </a:buClr>
              <a:buSzPts val="1100"/>
              <a:buFont typeface="Arial"/>
              <a:buNone/>
            </a:pPr>
            <a:r>
              <a:rPr lang="en-US" sz="1050">
                <a:solidFill>
                  <a:srgbClr val="808080"/>
                </a:solidFill>
                <a:latin typeface="Courier New"/>
                <a:ea typeface="Courier New"/>
                <a:cs typeface="Courier New"/>
                <a:sym typeface="Courier New"/>
              </a:rPr>
              <a:t>&lt;!</a:t>
            </a:r>
            <a:r>
              <a:rPr lang="en-US" sz="1050">
                <a:solidFill>
                  <a:srgbClr val="569CD6"/>
                </a:solidFill>
                <a:latin typeface="Courier New"/>
                <a:ea typeface="Courier New"/>
                <a:cs typeface="Courier New"/>
                <a:sym typeface="Courier New"/>
              </a:rPr>
              <a:t>DOCTYPE</a:t>
            </a:r>
            <a:r>
              <a:rPr lang="en-US" sz="1050">
                <a:solidFill>
                  <a:srgbClr val="D4D4D4"/>
                </a:solidFill>
                <a:latin typeface="Courier New"/>
                <a:ea typeface="Courier New"/>
                <a:cs typeface="Courier New"/>
                <a:sym typeface="Courier New"/>
              </a:rPr>
              <a:t> </a:t>
            </a:r>
            <a:r>
              <a:rPr lang="en-US" sz="1050">
                <a:solidFill>
                  <a:srgbClr val="9CDCFE"/>
                </a:solidFill>
                <a:latin typeface="Courier New"/>
                <a:ea typeface="Courier New"/>
                <a:cs typeface="Courier New"/>
                <a:sym typeface="Courier New"/>
              </a:rPr>
              <a:t>html</a:t>
            </a:r>
            <a:r>
              <a:rPr lang="en-US" sz="1050">
                <a:solidFill>
                  <a:srgbClr val="808080"/>
                </a:solidFill>
                <a:latin typeface="Courier New"/>
                <a:ea typeface="Courier New"/>
                <a:cs typeface="Courier New"/>
                <a:sym typeface="Courier New"/>
              </a:rPr>
              <a:t>&gt;</a:t>
            </a:r>
            <a:endParaRPr sz="1050">
              <a:solidFill>
                <a:srgbClr val="80808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050">
                <a:solidFill>
                  <a:srgbClr val="808080"/>
                </a:solidFill>
                <a:latin typeface="Courier New"/>
                <a:ea typeface="Courier New"/>
                <a:cs typeface="Courier New"/>
                <a:sym typeface="Courier New"/>
              </a:rPr>
              <a:t>&lt;</a:t>
            </a:r>
            <a:r>
              <a:rPr lang="en-US" sz="1050">
                <a:solidFill>
                  <a:srgbClr val="569CD6"/>
                </a:solidFill>
                <a:latin typeface="Courier New"/>
                <a:ea typeface="Courier New"/>
                <a:cs typeface="Courier New"/>
                <a:sym typeface="Courier New"/>
              </a:rPr>
              <a:t>html</a:t>
            </a:r>
            <a:r>
              <a:rPr lang="en-US" sz="1050">
                <a:solidFill>
                  <a:srgbClr val="808080"/>
                </a:solidFill>
                <a:latin typeface="Courier New"/>
                <a:ea typeface="Courier New"/>
                <a:cs typeface="Courier New"/>
                <a:sym typeface="Courier New"/>
              </a:rPr>
              <a:t>&gt;</a:t>
            </a:r>
            <a:endParaRPr sz="1050">
              <a:solidFill>
                <a:srgbClr val="80808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050">
                <a:solidFill>
                  <a:srgbClr val="808080"/>
                </a:solidFill>
                <a:latin typeface="Courier New"/>
                <a:ea typeface="Courier New"/>
                <a:cs typeface="Courier New"/>
                <a:sym typeface="Courier New"/>
              </a:rPr>
              <a:t>&lt;</a:t>
            </a:r>
            <a:r>
              <a:rPr lang="en-US" sz="1050">
                <a:solidFill>
                  <a:srgbClr val="569CD6"/>
                </a:solidFill>
                <a:latin typeface="Courier New"/>
                <a:ea typeface="Courier New"/>
                <a:cs typeface="Courier New"/>
                <a:sym typeface="Courier New"/>
              </a:rPr>
              <a:t>head</a:t>
            </a:r>
            <a:r>
              <a:rPr lang="en-US" sz="1050">
                <a:solidFill>
                  <a:srgbClr val="808080"/>
                </a:solidFill>
                <a:latin typeface="Courier New"/>
                <a:ea typeface="Courier New"/>
                <a:cs typeface="Courier New"/>
                <a:sym typeface="Courier New"/>
              </a:rPr>
              <a:t>&gt;</a:t>
            </a:r>
            <a:endParaRPr sz="1050">
              <a:solidFill>
                <a:srgbClr val="80808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050">
                <a:solidFill>
                  <a:srgbClr val="D4D4D4"/>
                </a:solidFill>
                <a:latin typeface="Courier New"/>
                <a:ea typeface="Courier New"/>
                <a:cs typeface="Courier New"/>
                <a:sym typeface="Courier New"/>
              </a:rPr>
              <a:t> </a:t>
            </a:r>
            <a:r>
              <a:rPr lang="en-US" sz="1050">
                <a:solidFill>
                  <a:srgbClr val="808080"/>
                </a:solidFill>
                <a:latin typeface="Courier New"/>
                <a:ea typeface="Courier New"/>
                <a:cs typeface="Courier New"/>
                <a:sym typeface="Courier New"/>
              </a:rPr>
              <a:t>&lt;</a:t>
            </a:r>
            <a:r>
              <a:rPr lang="en-US" sz="1050">
                <a:solidFill>
                  <a:srgbClr val="569CD6"/>
                </a:solidFill>
                <a:latin typeface="Courier New"/>
                <a:ea typeface="Courier New"/>
                <a:cs typeface="Courier New"/>
                <a:sym typeface="Courier New"/>
              </a:rPr>
              <a:t>meta</a:t>
            </a:r>
            <a:r>
              <a:rPr lang="en-US" sz="1050">
                <a:solidFill>
                  <a:srgbClr val="D4D4D4"/>
                </a:solidFill>
                <a:latin typeface="Courier New"/>
                <a:ea typeface="Courier New"/>
                <a:cs typeface="Courier New"/>
                <a:sym typeface="Courier New"/>
              </a:rPr>
              <a:t> </a:t>
            </a:r>
            <a:r>
              <a:rPr lang="en-US" sz="1050">
                <a:solidFill>
                  <a:srgbClr val="9CDCFE"/>
                </a:solidFill>
                <a:latin typeface="Courier New"/>
                <a:ea typeface="Courier New"/>
                <a:cs typeface="Courier New"/>
                <a:sym typeface="Courier New"/>
              </a:rPr>
              <a:t>charset</a:t>
            </a:r>
            <a:r>
              <a:rPr lang="en-US" sz="1050">
                <a:solidFill>
                  <a:srgbClr val="D4D4D4"/>
                </a:solidFill>
                <a:latin typeface="Courier New"/>
                <a:ea typeface="Courier New"/>
                <a:cs typeface="Courier New"/>
                <a:sym typeface="Courier New"/>
              </a:rPr>
              <a:t>=</a:t>
            </a:r>
            <a:r>
              <a:rPr lang="en-US" sz="1050">
                <a:solidFill>
                  <a:srgbClr val="CE9178"/>
                </a:solidFill>
                <a:latin typeface="Courier New"/>
                <a:ea typeface="Courier New"/>
                <a:cs typeface="Courier New"/>
                <a:sym typeface="Courier New"/>
              </a:rPr>
              <a:t>"utf-8"</a:t>
            </a:r>
            <a:r>
              <a:rPr lang="en-US" sz="1050">
                <a:solidFill>
                  <a:srgbClr val="D4D4D4"/>
                </a:solidFill>
                <a:latin typeface="Courier New"/>
                <a:ea typeface="Courier New"/>
                <a:cs typeface="Courier New"/>
                <a:sym typeface="Courier New"/>
              </a:rPr>
              <a:t> </a:t>
            </a:r>
            <a:r>
              <a:rPr lang="en-US" sz="1050">
                <a:solidFill>
                  <a:srgbClr val="808080"/>
                </a:solidFill>
                <a:latin typeface="Courier New"/>
                <a:ea typeface="Courier New"/>
                <a:cs typeface="Courier New"/>
                <a:sym typeface="Courier New"/>
              </a:rPr>
              <a:t>/&gt;</a:t>
            </a:r>
            <a:endParaRPr sz="1050">
              <a:solidFill>
                <a:srgbClr val="80808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050">
                <a:solidFill>
                  <a:srgbClr val="808080"/>
                </a:solidFill>
                <a:latin typeface="Courier New"/>
                <a:ea typeface="Courier New"/>
                <a:cs typeface="Courier New"/>
                <a:sym typeface="Courier New"/>
              </a:rPr>
              <a:t>&lt;/</a:t>
            </a:r>
            <a:r>
              <a:rPr lang="en-US" sz="1050">
                <a:solidFill>
                  <a:srgbClr val="569CD6"/>
                </a:solidFill>
                <a:latin typeface="Courier New"/>
                <a:ea typeface="Courier New"/>
                <a:cs typeface="Courier New"/>
                <a:sym typeface="Courier New"/>
              </a:rPr>
              <a:t>head</a:t>
            </a:r>
            <a:r>
              <a:rPr lang="en-US" sz="1050">
                <a:solidFill>
                  <a:srgbClr val="808080"/>
                </a:solidFill>
                <a:latin typeface="Courier New"/>
                <a:ea typeface="Courier New"/>
                <a:cs typeface="Courier New"/>
                <a:sym typeface="Courier New"/>
              </a:rPr>
              <a:t>&gt;</a:t>
            </a:r>
            <a:endParaRPr sz="1050">
              <a:solidFill>
                <a:srgbClr val="80808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050">
                <a:solidFill>
                  <a:srgbClr val="808080"/>
                </a:solidFill>
                <a:latin typeface="Courier New"/>
                <a:ea typeface="Courier New"/>
                <a:cs typeface="Courier New"/>
                <a:sym typeface="Courier New"/>
              </a:rPr>
              <a:t>&lt;</a:t>
            </a:r>
            <a:r>
              <a:rPr lang="en-US" sz="1050">
                <a:solidFill>
                  <a:srgbClr val="569CD6"/>
                </a:solidFill>
                <a:latin typeface="Courier New"/>
                <a:ea typeface="Courier New"/>
                <a:cs typeface="Courier New"/>
                <a:sym typeface="Courier New"/>
              </a:rPr>
              <a:t>body</a:t>
            </a:r>
            <a:r>
              <a:rPr lang="en-US" sz="1050">
                <a:solidFill>
                  <a:srgbClr val="808080"/>
                </a:solidFill>
                <a:latin typeface="Courier New"/>
                <a:ea typeface="Courier New"/>
                <a:cs typeface="Courier New"/>
                <a:sym typeface="Courier New"/>
              </a:rPr>
              <a:t>&gt;</a:t>
            </a:r>
            <a:endParaRPr sz="1050">
              <a:solidFill>
                <a:srgbClr val="80808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050">
                <a:solidFill>
                  <a:srgbClr val="808080"/>
                </a:solidFill>
                <a:latin typeface="Courier New"/>
                <a:ea typeface="Courier New"/>
                <a:cs typeface="Courier New"/>
                <a:sym typeface="Courier New"/>
              </a:rPr>
              <a:t>&lt;/</a:t>
            </a:r>
            <a:r>
              <a:rPr lang="en-US" sz="1050">
                <a:solidFill>
                  <a:srgbClr val="569CD6"/>
                </a:solidFill>
                <a:latin typeface="Courier New"/>
                <a:ea typeface="Courier New"/>
                <a:cs typeface="Courier New"/>
                <a:sym typeface="Courier New"/>
              </a:rPr>
              <a:t>body</a:t>
            </a:r>
            <a:r>
              <a:rPr lang="en-US" sz="1050">
                <a:solidFill>
                  <a:srgbClr val="808080"/>
                </a:solidFill>
                <a:latin typeface="Courier New"/>
                <a:ea typeface="Courier New"/>
                <a:cs typeface="Courier New"/>
                <a:sym typeface="Courier New"/>
              </a:rPr>
              <a:t>&gt;</a:t>
            </a:r>
            <a:endParaRPr sz="1050">
              <a:solidFill>
                <a:srgbClr val="808080"/>
              </a:solidFill>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050">
                <a:solidFill>
                  <a:srgbClr val="808080"/>
                </a:solidFill>
                <a:latin typeface="Courier New"/>
                <a:ea typeface="Courier New"/>
                <a:cs typeface="Courier New"/>
                <a:sym typeface="Courier New"/>
              </a:rPr>
              <a:t>&lt;/</a:t>
            </a:r>
            <a:r>
              <a:rPr lang="en-US" sz="1050">
                <a:solidFill>
                  <a:srgbClr val="569CD6"/>
                </a:solidFill>
                <a:latin typeface="Courier New"/>
                <a:ea typeface="Courier New"/>
                <a:cs typeface="Courier New"/>
                <a:sym typeface="Courier New"/>
              </a:rPr>
              <a:t>html</a:t>
            </a:r>
            <a:r>
              <a:rPr lang="en-US" sz="1050">
                <a:solidFill>
                  <a:srgbClr val="808080"/>
                </a:solidFill>
                <a:latin typeface="Courier New"/>
                <a:ea typeface="Courier New"/>
                <a:cs typeface="Courier New"/>
                <a:sym typeface="Courier New"/>
              </a:rPr>
              <a:t>&gt;</a:t>
            </a:r>
            <a:endParaRPr sz="1050">
              <a:solidFill>
                <a:srgbClr val="808080"/>
              </a:solidFill>
              <a:latin typeface="Courier New"/>
              <a:ea typeface="Courier New"/>
              <a:cs typeface="Courier New"/>
              <a:sym typeface="Courier New"/>
            </a:endParaRPr>
          </a:p>
          <a:p>
            <a:pPr marL="171450" marR="0" lvl="0" indent="-95250" algn="l" rtl="0">
              <a:spcBef>
                <a:spcPts val="0"/>
              </a:spcBef>
              <a:spcAft>
                <a:spcPts val="0"/>
              </a:spcAft>
              <a:buClr>
                <a:schemeClr val="dk1"/>
              </a:buClr>
              <a:buSzPts val="1200"/>
              <a:buFont typeface="Arial"/>
              <a:buNone/>
            </a:pPr>
            <a:endParaRPr sz="1050">
              <a:solidFill>
                <a:srgbClr val="808080"/>
              </a:solidFill>
              <a:latin typeface="Courier New"/>
              <a:ea typeface="Courier New"/>
              <a:cs typeface="Courier New"/>
              <a:sym typeface="Courier New"/>
            </a:endParaRPr>
          </a:p>
        </p:txBody>
      </p:sp>
      <p:sp>
        <p:nvSpPr>
          <p:cNvPr id="281" name="Google Shape;281;g42b3a09a91_0_0:notes"/>
          <p:cNvSpPr txBox="1">
            <a:spLocks noGrp="1"/>
          </p:cNvSpPr>
          <p:nvPr>
            <p:ph type="sldNum" idx="12"/>
          </p:nvPr>
        </p:nvSpPr>
        <p:spPr>
          <a:xfrm>
            <a:off x="4143587" y="9119474"/>
            <a:ext cx="3169800" cy="480000"/>
          </a:xfrm>
          <a:prstGeom prst="rect">
            <a:avLst/>
          </a:prstGeom>
          <a:noFill/>
          <a:ln>
            <a:noFill/>
          </a:ln>
        </p:spPr>
        <p:txBody>
          <a:bodyPr spcFirstLastPara="1" wrap="square" lIns="95725" tIns="47850" rIns="95725" bIns="47850"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28</a:t>
            </a:fld>
            <a:endParaRPr sz="13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42b3a09a91_0_10:notes"/>
          <p:cNvSpPr>
            <a:spLocks noGrp="1" noRot="1" noChangeAspect="1"/>
          </p:cNvSpPr>
          <p:nvPr>
            <p:ph type="sldImg" idx="2"/>
          </p:nvPr>
        </p:nvSpPr>
        <p:spPr>
          <a:xfrm>
            <a:off x="1257300" y="719138"/>
            <a:ext cx="4800600" cy="3600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 name="Google Shape;287;g42b3a09a91_0_10:notes"/>
          <p:cNvSpPr txBox="1">
            <a:spLocks noGrp="1"/>
          </p:cNvSpPr>
          <p:nvPr>
            <p:ph type="body" idx="1"/>
          </p:nvPr>
        </p:nvSpPr>
        <p:spPr>
          <a:xfrm>
            <a:off x="731520" y="4560570"/>
            <a:ext cx="5852100" cy="4320600"/>
          </a:xfrm>
          <a:prstGeom prst="rect">
            <a:avLst/>
          </a:prstGeom>
          <a:noFill/>
          <a:ln>
            <a:noFill/>
          </a:ln>
        </p:spPr>
        <p:txBody>
          <a:bodyPr spcFirstLastPara="1" wrap="square" lIns="95725" tIns="47850" rIns="95725" bIns="47850" anchor="t" anchorCtr="0">
            <a:noAutofit/>
          </a:bodyPr>
          <a:lstStyle/>
          <a:p>
            <a:pPr marL="0" lvl="0" indent="0" algn="l" rtl="0">
              <a:lnSpc>
                <a:spcPct val="135714"/>
              </a:lnSpc>
              <a:spcBef>
                <a:spcPts val="0"/>
              </a:spcBef>
              <a:spcAft>
                <a:spcPts val="0"/>
              </a:spcAft>
              <a:buClr>
                <a:schemeClr val="dk1"/>
              </a:buClr>
              <a:buSzPts val="1100"/>
              <a:buFont typeface="Arial"/>
              <a:buNone/>
            </a:pPr>
            <a:r>
              <a:rPr lang="en-US" sz="1100">
                <a:solidFill>
                  <a:srgbClr val="000000"/>
                </a:solidFill>
                <a:latin typeface="Arial"/>
                <a:ea typeface="Arial"/>
                <a:cs typeface="Arial"/>
                <a:sym typeface="Arial"/>
              </a:rPr>
              <a:t>What we see in the elements inspector is what's known as the DOM, or the </a:t>
            </a:r>
            <a:r>
              <a:rPr lang="en-US" sz="1100" b="1">
                <a:solidFill>
                  <a:srgbClr val="000000"/>
                </a:solidFill>
                <a:latin typeface="Arial"/>
                <a:ea typeface="Arial"/>
                <a:cs typeface="Arial"/>
                <a:sym typeface="Arial"/>
              </a:rPr>
              <a:t>D</a:t>
            </a:r>
            <a:r>
              <a:rPr lang="en-US" sz="1100">
                <a:solidFill>
                  <a:srgbClr val="000000"/>
                </a:solidFill>
                <a:latin typeface="Arial"/>
                <a:ea typeface="Arial"/>
                <a:cs typeface="Arial"/>
                <a:sym typeface="Arial"/>
              </a:rPr>
              <a:t>ocument </a:t>
            </a:r>
            <a:r>
              <a:rPr lang="en-US" sz="1100" b="1">
                <a:solidFill>
                  <a:srgbClr val="000000"/>
                </a:solidFill>
                <a:latin typeface="Arial"/>
                <a:ea typeface="Arial"/>
                <a:cs typeface="Arial"/>
                <a:sym typeface="Arial"/>
              </a:rPr>
              <a:t>O</a:t>
            </a:r>
            <a:r>
              <a:rPr lang="en-US" sz="1100">
                <a:solidFill>
                  <a:srgbClr val="000000"/>
                </a:solidFill>
                <a:latin typeface="Arial"/>
                <a:ea typeface="Arial"/>
                <a:cs typeface="Arial"/>
                <a:sym typeface="Arial"/>
              </a:rPr>
              <a:t>bject </a:t>
            </a:r>
            <a:r>
              <a:rPr lang="en-US" sz="1100" b="1">
                <a:solidFill>
                  <a:srgbClr val="000000"/>
                </a:solidFill>
                <a:latin typeface="Arial"/>
                <a:ea typeface="Arial"/>
                <a:cs typeface="Arial"/>
                <a:sym typeface="Arial"/>
              </a:rPr>
              <a:t>M</a:t>
            </a:r>
            <a:r>
              <a:rPr lang="en-US" sz="1100">
                <a:solidFill>
                  <a:srgbClr val="000000"/>
                </a:solidFill>
                <a:latin typeface="Arial"/>
                <a:ea typeface="Arial"/>
                <a:cs typeface="Arial"/>
                <a:sym typeface="Arial"/>
              </a:rPr>
              <a:t>odel. This is essentially a tree of objects our web browser uses to model our HTML.</a:t>
            </a:r>
            <a:endParaRPr sz="1100">
              <a:solidFill>
                <a:srgbClr val="000000"/>
              </a:solidFill>
              <a:latin typeface="Arial"/>
              <a:ea typeface="Arial"/>
              <a:cs typeface="Arial"/>
              <a:sym typeface="Arial"/>
            </a:endParaRPr>
          </a:p>
          <a:p>
            <a:pPr marL="0" lvl="0" indent="0" algn="l" rtl="0">
              <a:lnSpc>
                <a:spcPct val="135714"/>
              </a:lnSpc>
              <a:spcBef>
                <a:spcPts val="0"/>
              </a:spcBef>
              <a:spcAft>
                <a:spcPts val="0"/>
              </a:spcAft>
              <a:buClr>
                <a:schemeClr val="dk1"/>
              </a:buClr>
              <a:buSzPts val="1100"/>
              <a:buFont typeface="Arial"/>
              <a:buNone/>
            </a:pPr>
            <a:endParaRPr sz="1100">
              <a:solidFill>
                <a:srgbClr val="000000"/>
              </a:solidFill>
              <a:latin typeface="Arial"/>
              <a:ea typeface="Arial"/>
              <a:cs typeface="Arial"/>
              <a:sym typeface="Arial"/>
            </a:endParaRPr>
          </a:p>
          <a:p>
            <a:pPr marL="0" lvl="0" indent="0" algn="l" rtl="0">
              <a:lnSpc>
                <a:spcPct val="135714"/>
              </a:lnSpc>
              <a:spcBef>
                <a:spcPts val="0"/>
              </a:spcBef>
              <a:spcAft>
                <a:spcPts val="0"/>
              </a:spcAft>
              <a:buClr>
                <a:schemeClr val="dk1"/>
              </a:buClr>
              <a:buSzPts val="1100"/>
              <a:buFont typeface="Arial"/>
              <a:buNone/>
            </a:pPr>
            <a:r>
              <a:rPr lang="en-US" sz="1100">
                <a:solidFill>
                  <a:srgbClr val="000000"/>
                </a:solidFill>
                <a:latin typeface="Arial"/>
                <a:ea typeface="Arial"/>
                <a:cs typeface="Arial"/>
                <a:sym typeface="Arial"/>
              </a:rPr>
              <a:t>If we were to make a minor mistake in our HTML code, such as spelling the `head` tag as `hea`, we'd probably notice that this would be corrected inside of the element inspector. While Chrome won't change our actual HTML code for us, it will be smart enough to guess what we were trying to do and make sure that's fixed in the DOM.</a:t>
            </a:r>
            <a:endParaRPr sz="1100">
              <a:solidFill>
                <a:srgbClr val="000000"/>
              </a:solidFill>
              <a:latin typeface="Arial"/>
              <a:ea typeface="Arial"/>
              <a:cs typeface="Arial"/>
              <a:sym typeface="Arial"/>
            </a:endParaRPr>
          </a:p>
          <a:p>
            <a:pPr marL="0" lvl="0" indent="0" algn="l" rtl="0">
              <a:lnSpc>
                <a:spcPct val="135714"/>
              </a:lnSpc>
              <a:spcBef>
                <a:spcPts val="0"/>
              </a:spcBef>
              <a:spcAft>
                <a:spcPts val="0"/>
              </a:spcAft>
              <a:buClr>
                <a:schemeClr val="dk1"/>
              </a:buClr>
              <a:buSzPts val="1100"/>
              <a:buFont typeface="Arial"/>
              <a:buNone/>
            </a:pPr>
            <a:endParaRPr sz="1100">
              <a:solidFill>
                <a:srgbClr val="000000"/>
              </a:solidFill>
              <a:latin typeface="Arial"/>
              <a:ea typeface="Arial"/>
              <a:cs typeface="Arial"/>
              <a:sym typeface="Arial"/>
            </a:endParaRPr>
          </a:p>
          <a:p>
            <a:pPr marL="0" lvl="0" indent="0" algn="l" rtl="0">
              <a:lnSpc>
                <a:spcPct val="135714"/>
              </a:lnSpc>
              <a:spcBef>
                <a:spcPts val="0"/>
              </a:spcBef>
              <a:spcAft>
                <a:spcPts val="0"/>
              </a:spcAft>
              <a:buClr>
                <a:schemeClr val="dk1"/>
              </a:buClr>
              <a:buSzPts val="1100"/>
              <a:buFont typeface="Arial"/>
              <a:buNone/>
            </a:pPr>
            <a:r>
              <a:rPr lang="en-US" sz="1100">
                <a:solidFill>
                  <a:srgbClr val="000000"/>
                </a:solidFill>
                <a:latin typeface="Arial"/>
                <a:ea typeface="Arial"/>
                <a:cs typeface="Arial"/>
                <a:sym typeface="Arial"/>
              </a:rPr>
              <a:t>It's important to note that we shouldn't rely on these corrections. Not all browsers will interpret invalid HTML the same way, so we want to be as accurate as possible to ensure consistent behavior across browsers.</a:t>
            </a:r>
            <a:endParaRPr sz="1100">
              <a:solidFill>
                <a:srgbClr val="000000"/>
              </a:solidFill>
              <a:latin typeface="Arial"/>
              <a:ea typeface="Arial"/>
              <a:cs typeface="Arial"/>
              <a:sym typeface="Arial"/>
            </a:endParaRPr>
          </a:p>
          <a:p>
            <a:pPr marL="0" lvl="0" indent="0" algn="l" rtl="0">
              <a:lnSpc>
                <a:spcPct val="135714"/>
              </a:lnSpc>
              <a:spcBef>
                <a:spcPts val="0"/>
              </a:spcBef>
              <a:spcAft>
                <a:spcPts val="0"/>
              </a:spcAft>
              <a:buClr>
                <a:schemeClr val="dk1"/>
              </a:buClr>
              <a:buSzPts val="1100"/>
              <a:buFont typeface="Arial"/>
              <a:buNone/>
            </a:pPr>
            <a:endParaRPr sz="1100">
              <a:solidFill>
                <a:srgbClr val="000000"/>
              </a:solidFill>
              <a:latin typeface="Arial"/>
              <a:ea typeface="Arial"/>
              <a:cs typeface="Arial"/>
              <a:sym typeface="Arial"/>
            </a:endParaRPr>
          </a:p>
        </p:txBody>
      </p:sp>
      <p:sp>
        <p:nvSpPr>
          <p:cNvPr id="288" name="Google Shape;288;g42b3a09a91_0_10:notes"/>
          <p:cNvSpPr txBox="1">
            <a:spLocks noGrp="1"/>
          </p:cNvSpPr>
          <p:nvPr>
            <p:ph type="sldNum" idx="12"/>
          </p:nvPr>
        </p:nvSpPr>
        <p:spPr>
          <a:xfrm>
            <a:off x="4143587" y="9119474"/>
            <a:ext cx="3169800" cy="480000"/>
          </a:xfrm>
          <a:prstGeom prst="rect">
            <a:avLst/>
          </a:prstGeom>
          <a:noFill/>
          <a:ln>
            <a:noFill/>
          </a:ln>
        </p:spPr>
        <p:txBody>
          <a:bodyPr spcFirstLastPara="1" wrap="square" lIns="95725" tIns="47850" rIns="95725" bIns="47850"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29</a:t>
            </a:fld>
            <a:endParaRPr sz="13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3:notes"/>
          <p:cNvSpPr>
            <a:spLocks noGrp="1" noRot="1" noChangeAspect="1"/>
          </p:cNvSpPr>
          <p:nvPr>
            <p:ph type="sldImg" idx="2"/>
          </p:nvPr>
        </p:nvSpPr>
        <p:spPr>
          <a:xfrm>
            <a:off x="1257300" y="719138"/>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 name="Google Shape;74;p3:notes"/>
          <p:cNvSpPr txBox="1">
            <a:spLocks noGrp="1"/>
          </p:cNvSpPr>
          <p:nvPr>
            <p:ph type="body" idx="1"/>
          </p:nvPr>
        </p:nvSpPr>
        <p:spPr>
          <a:xfrm>
            <a:off x="731520" y="4560570"/>
            <a:ext cx="5852160" cy="4320540"/>
          </a:xfrm>
          <a:prstGeom prst="rect">
            <a:avLst/>
          </a:prstGeom>
          <a:noFill/>
          <a:ln>
            <a:noFill/>
          </a:ln>
        </p:spPr>
        <p:txBody>
          <a:bodyPr spcFirstLastPara="1" wrap="square" lIns="95725" tIns="47850" rIns="95725" bIns="4785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But how do these cats get in to these tubes?</a:t>
            </a:r>
            <a:endParaRPr sz="1200" b="0" i="0" u="none" strike="noStrike" cap="none">
              <a:solidFill>
                <a:schemeClr val="dk1"/>
              </a:solidFill>
              <a:latin typeface="Calibri"/>
              <a:ea typeface="Calibri"/>
              <a:cs typeface="Calibri"/>
              <a:sym typeface="Calibri"/>
            </a:endParaRPr>
          </a:p>
        </p:txBody>
      </p:sp>
      <p:sp>
        <p:nvSpPr>
          <p:cNvPr id="75" name="Google Shape;75;p3:notes"/>
          <p:cNvSpPr txBox="1">
            <a:spLocks noGrp="1"/>
          </p:cNvSpPr>
          <p:nvPr>
            <p:ph type="sldNum" idx="12"/>
          </p:nvPr>
        </p:nvSpPr>
        <p:spPr>
          <a:xfrm>
            <a:off x="4143587" y="9119474"/>
            <a:ext cx="3169920" cy="480060"/>
          </a:xfrm>
          <a:prstGeom prst="rect">
            <a:avLst/>
          </a:prstGeom>
          <a:noFill/>
          <a:ln>
            <a:noFill/>
          </a:ln>
        </p:spPr>
        <p:txBody>
          <a:bodyPr spcFirstLastPara="1" wrap="square" lIns="95725" tIns="47850" rIns="95725" bIns="47850" anchor="b" anchorCtr="0">
            <a:noAutofit/>
          </a:bodyPr>
          <a:lstStyle/>
          <a:p>
            <a:pPr marL="0" marR="0" lvl="0" indent="0" algn="r" rtl="0">
              <a:spcBef>
                <a:spcPts val="0"/>
              </a:spcBef>
              <a:spcAft>
                <a:spcPts val="0"/>
              </a:spcAft>
              <a:buNone/>
            </a:pPr>
            <a:fld id="{00000000-1234-1234-1234-123412341234}" type="slidenum">
              <a:rPr lang="en-US" sz="1300" b="0" i="0" u="none" strike="noStrike" cap="none">
                <a:solidFill>
                  <a:schemeClr val="dk1"/>
                </a:solidFill>
                <a:latin typeface="Calibri"/>
                <a:ea typeface="Calibri"/>
                <a:cs typeface="Calibri"/>
                <a:sym typeface="Calibri"/>
              </a:rPr>
              <a:t>3</a:t>
            </a:fld>
            <a:endParaRPr sz="13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42b3a09a91_0_26:notes"/>
          <p:cNvSpPr>
            <a:spLocks noGrp="1" noRot="1" noChangeAspect="1"/>
          </p:cNvSpPr>
          <p:nvPr>
            <p:ph type="sldImg" idx="2"/>
          </p:nvPr>
        </p:nvSpPr>
        <p:spPr>
          <a:xfrm>
            <a:off x="1257300" y="719138"/>
            <a:ext cx="4800600" cy="3600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 name="Google Shape;294;g42b3a09a91_0_26:notes"/>
          <p:cNvSpPr txBox="1">
            <a:spLocks noGrp="1"/>
          </p:cNvSpPr>
          <p:nvPr>
            <p:ph type="body" idx="1"/>
          </p:nvPr>
        </p:nvSpPr>
        <p:spPr>
          <a:xfrm>
            <a:off x="731520" y="4560570"/>
            <a:ext cx="5852100" cy="4320600"/>
          </a:xfrm>
          <a:prstGeom prst="rect">
            <a:avLst/>
          </a:prstGeom>
          <a:noFill/>
          <a:ln>
            <a:noFill/>
          </a:ln>
        </p:spPr>
        <p:txBody>
          <a:bodyPr spcFirstLastPara="1" wrap="square" lIns="95725" tIns="47850" rIns="95725" bIns="47850" anchor="t" anchorCtr="0">
            <a:noAutofit/>
          </a:bodyPr>
          <a:lstStyle/>
          <a:p>
            <a:pPr marL="0" lvl="0" indent="0" algn="l" rtl="0">
              <a:lnSpc>
                <a:spcPct val="135714"/>
              </a:lnSpc>
              <a:spcBef>
                <a:spcPts val="0"/>
              </a:spcBef>
              <a:spcAft>
                <a:spcPts val="0"/>
              </a:spcAft>
              <a:buClr>
                <a:schemeClr val="dk1"/>
              </a:buClr>
              <a:buSzPts val="1100"/>
              <a:buFont typeface="Arial"/>
              <a:buNone/>
            </a:pPr>
            <a:r>
              <a:rPr lang="en-US" sz="1100">
                <a:solidFill>
                  <a:srgbClr val="000000"/>
                </a:solidFill>
                <a:latin typeface="Arial"/>
                <a:ea typeface="Arial"/>
                <a:cs typeface="Arial"/>
                <a:sym typeface="Arial"/>
              </a:rPr>
              <a:t>The Google search bar would be an example of an input element</a:t>
            </a:r>
            <a:endParaRPr sz="1100">
              <a:solidFill>
                <a:srgbClr val="000000"/>
              </a:solidFill>
              <a:latin typeface="Arial"/>
              <a:ea typeface="Arial"/>
              <a:cs typeface="Arial"/>
              <a:sym typeface="Arial"/>
            </a:endParaRPr>
          </a:p>
          <a:p>
            <a:pPr marL="0" lvl="0" indent="0" algn="l" rtl="0">
              <a:lnSpc>
                <a:spcPct val="135714"/>
              </a:lnSpc>
              <a:spcBef>
                <a:spcPts val="0"/>
              </a:spcBef>
              <a:spcAft>
                <a:spcPts val="0"/>
              </a:spcAft>
              <a:buClr>
                <a:schemeClr val="dk1"/>
              </a:buClr>
              <a:buSzPts val="1100"/>
              <a:buFont typeface="Arial"/>
              <a:buNone/>
            </a:pPr>
            <a:endParaRPr sz="1100">
              <a:solidFill>
                <a:srgbClr val="000000"/>
              </a:solidFill>
              <a:latin typeface="Arial"/>
              <a:ea typeface="Arial"/>
              <a:cs typeface="Arial"/>
              <a:sym typeface="Arial"/>
            </a:endParaRPr>
          </a:p>
          <a:p>
            <a:pPr marL="0" lvl="0" indent="0" algn="l" rtl="0">
              <a:lnSpc>
                <a:spcPct val="135714"/>
              </a:lnSpc>
              <a:spcBef>
                <a:spcPts val="0"/>
              </a:spcBef>
              <a:spcAft>
                <a:spcPts val="0"/>
              </a:spcAft>
              <a:buClr>
                <a:schemeClr val="dk1"/>
              </a:buClr>
              <a:buSzPts val="1100"/>
              <a:buFont typeface="Arial"/>
              <a:buNone/>
            </a:pPr>
            <a:r>
              <a:rPr lang="en-US" sz="1100">
                <a:solidFill>
                  <a:srgbClr val="000000"/>
                </a:solidFill>
                <a:latin typeface="Arial"/>
                <a:ea typeface="Arial"/>
                <a:cs typeface="Arial"/>
                <a:sym typeface="Arial"/>
              </a:rPr>
              <a:t>We don’t need to memorize every element, or even use all the semantic HTML elements</a:t>
            </a:r>
            <a:endParaRPr sz="1100">
              <a:solidFill>
                <a:srgbClr val="000000"/>
              </a:solidFill>
              <a:latin typeface="Arial"/>
              <a:ea typeface="Arial"/>
              <a:cs typeface="Arial"/>
              <a:sym typeface="Arial"/>
            </a:endParaRPr>
          </a:p>
        </p:txBody>
      </p:sp>
      <p:sp>
        <p:nvSpPr>
          <p:cNvPr id="295" name="Google Shape;295;g42b3a09a91_0_26:notes"/>
          <p:cNvSpPr txBox="1">
            <a:spLocks noGrp="1"/>
          </p:cNvSpPr>
          <p:nvPr>
            <p:ph type="sldNum" idx="12"/>
          </p:nvPr>
        </p:nvSpPr>
        <p:spPr>
          <a:xfrm>
            <a:off x="4143587" y="9119474"/>
            <a:ext cx="3169800" cy="480000"/>
          </a:xfrm>
          <a:prstGeom prst="rect">
            <a:avLst/>
          </a:prstGeom>
          <a:noFill/>
          <a:ln>
            <a:noFill/>
          </a:ln>
        </p:spPr>
        <p:txBody>
          <a:bodyPr spcFirstLastPara="1" wrap="square" lIns="95725" tIns="47850" rIns="95725" bIns="47850"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30</a:t>
            </a:fld>
            <a:endParaRPr sz="13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42b3a09a91_0_45:notes"/>
          <p:cNvSpPr>
            <a:spLocks noGrp="1" noRot="1" noChangeAspect="1"/>
          </p:cNvSpPr>
          <p:nvPr>
            <p:ph type="sldImg" idx="2"/>
          </p:nvPr>
        </p:nvSpPr>
        <p:spPr>
          <a:xfrm>
            <a:off x="1257300" y="719138"/>
            <a:ext cx="4800600" cy="3600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1" name="Google Shape;301;g42b3a09a91_0_45:notes"/>
          <p:cNvSpPr txBox="1">
            <a:spLocks noGrp="1"/>
          </p:cNvSpPr>
          <p:nvPr>
            <p:ph type="body" idx="1"/>
          </p:nvPr>
        </p:nvSpPr>
        <p:spPr>
          <a:xfrm>
            <a:off x="731520" y="4560570"/>
            <a:ext cx="5852100" cy="4320600"/>
          </a:xfrm>
          <a:prstGeom prst="rect">
            <a:avLst/>
          </a:prstGeom>
          <a:noFill/>
          <a:ln>
            <a:noFill/>
          </a:ln>
        </p:spPr>
        <p:txBody>
          <a:bodyPr spcFirstLastPara="1" wrap="square" lIns="95725" tIns="47850" rIns="95725" bIns="47850" anchor="t" anchorCtr="0">
            <a:noAutofit/>
          </a:bodyPr>
          <a:lstStyle/>
          <a:p>
            <a:pPr marL="171450" marR="0" lvl="0" indent="-9525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302" name="Google Shape;302;g42b3a09a91_0_45:notes"/>
          <p:cNvSpPr txBox="1">
            <a:spLocks noGrp="1"/>
          </p:cNvSpPr>
          <p:nvPr>
            <p:ph type="sldNum" idx="12"/>
          </p:nvPr>
        </p:nvSpPr>
        <p:spPr>
          <a:xfrm>
            <a:off x="4143587" y="9119474"/>
            <a:ext cx="3169800" cy="480000"/>
          </a:xfrm>
          <a:prstGeom prst="rect">
            <a:avLst/>
          </a:prstGeom>
          <a:noFill/>
          <a:ln>
            <a:noFill/>
          </a:ln>
        </p:spPr>
        <p:txBody>
          <a:bodyPr spcFirstLastPara="1" wrap="square" lIns="95725" tIns="47850" rIns="95725" bIns="47850"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31</a:t>
            </a:fld>
            <a:endParaRPr sz="13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42e62b38d9_1_0:notes"/>
          <p:cNvSpPr>
            <a:spLocks noGrp="1" noRot="1" noChangeAspect="1"/>
          </p:cNvSpPr>
          <p:nvPr>
            <p:ph type="sldImg" idx="2"/>
          </p:nvPr>
        </p:nvSpPr>
        <p:spPr>
          <a:xfrm>
            <a:off x="1257300" y="719138"/>
            <a:ext cx="4800600" cy="3600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8" name="Google Shape;308;g42e62b38d9_1_0:notes"/>
          <p:cNvSpPr txBox="1">
            <a:spLocks noGrp="1"/>
          </p:cNvSpPr>
          <p:nvPr>
            <p:ph type="body" idx="1"/>
          </p:nvPr>
        </p:nvSpPr>
        <p:spPr>
          <a:xfrm>
            <a:off x="731520" y="4560570"/>
            <a:ext cx="5852100" cy="4320600"/>
          </a:xfrm>
          <a:prstGeom prst="rect">
            <a:avLst/>
          </a:prstGeom>
          <a:noFill/>
          <a:ln>
            <a:noFill/>
          </a:ln>
        </p:spPr>
        <p:txBody>
          <a:bodyPr spcFirstLastPara="1" wrap="square" lIns="95725" tIns="47850" rIns="95725" bIns="47850" anchor="t" anchorCtr="0">
            <a:noAutofit/>
          </a:bodyPr>
          <a:lstStyle/>
          <a:p>
            <a:pPr marL="0" lvl="0" indent="0" algn="l" rtl="0">
              <a:lnSpc>
                <a:spcPct val="135714"/>
              </a:lnSpc>
              <a:spcBef>
                <a:spcPts val="0"/>
              </a:spcBef>
              <a:spcAft>
                <a:spcPts val="0"/>
              </a:spcAft>
              <a:buClr>
                <a:schemeClr val="dk1"/>
              </a:buClr>
              <a:buSzPts val="1100"/>
              <a:buFont typeface="Arial"/>
              <a:buNone/>
            </a:pPr>
            <a:r>
              <a:rPr lang="en-US" sz="1100">
                <a:solidFill>
                  <a:srgbClr val="000000"/>
                </a:solidFill>
                <a:latin typeface="Arial"/>
                <a:ea typeface="Arial"/>
                <a:cs typeface="Arial"/>
                <a:sym typeface="Arial"/>
              </a:rPr>
              <a:t>`doctype` - tells the browser which version of HTML (or XML) we used to create the document. This isn't really a tag like all the others, but a declaration we put at the top of our page above the rest of the code.</a:t>
            </a:r>
            <a:endParaRPr sz="1100">
              <a:solidFill>
                <a:srgbClr val="000000"/>
              </a:solidFill>
              <a:latin typeface="Arial"/>
              <a:ea typeface="Arial"/>
              <a:cs typeface="Arial"/>
              <a:sym typeface="Arial"/>
            </a:endParaRPr>
          </a:p>
          <a:p>
            <a:pPr marL="0" lvl="0" indent="0" algn="l" rtl="0">
              <a:lnSpc>
                <a:spcPct val="135714"/>
              </a:lnSpc>
              <a:spcBef>
                <a:spcPts val="0"/>
              </a:spcBef>
              <a:spcAft>
                <a:spcPts val="0"/>
              </a:spcAft>
              <a:buClr>
                <a:schemeClr val="dk1"/>
              </a:buClr>
              <a:buSzPts val="1100"/>
              <a:buFont typeface="Arial"/>
              <a:buNone/>
            </a:pPr>
            <a:endParaRPr sz="1100">
              <a:solidFill>
                <a:srgbClr val="000000"/>
              </a:solidFill>
              <a:latin typeface="Arial"/>
              <a:ea typeface="Arial"/>
              <a:cs typeface="Arial"/>
              <a:sym typeface="Arial"/>
            </a:endParaRPr>
          </a:p>
          <a:p>
            <a:pPr marL="0" lvl="0" indent="0" algn="l" rtl="0">
              <a:lnSpc>
                <a:spcPct val="135714"/>
              </a:lnSpc>
              <a:spcBef>
                <a:spcPts val="0"/>
              </a:spcBef>
              <a:spcAft>
                <a:spcPts val="0"/>
              </a:spcAft>
              <a:buClr>
                <a:schemeClr val="dk1"/>
              </a:buClr>
              <a:buSzPts val="1100"/>
              <a:buFont typeface="Arial"/>
              <a:buNone/>
            </a:pPr>
            <a:r>
              <a:rPr lang="en-US" sz="1100">
                <a:solidFill>
                  <a:srgbClr val="000000"/>
                </a:solidFill>
                <a:latin typeface="Arial"/>
                <a:ea typeface="Arial"/>
                <a:cs typeface="Arial"/>
                <a:sym typeface="Arial"/>
              </a:rPr>
              <a:t>`html` - represents the root (top-level element) of an HTML document. All other elements go inside the `html` element.</a:t>
            </a:r>
            <a:endParaRPr sz="1100">
              <a:solidFill>
                <a:srgbClr val="000000"/>
              </a:solidFill>
              <a:latin typeface="Arial"/>
              <a:ea typeface="Arial"/>
              <a:cs typeface="Arial"/>
              <a:sym typeface="Arial"/>
            </a:endParaRPr>
          </a:p>
          <a:p>
            <a:pPr marL="0" lvl="0" indent="0" algn="l" rtl="0">
              <a:lnSpc>
                <a:spcPct val="135714"/>
              </a:lnSpc>
              <a:spcBef>
                <a:spcPts val="0"/>
              </a:spcBef>
              <a:spcAft>
                <a:spcPts val="0"/>
              </a:spcAft>
              <a:buClr>
                <a:schemeClr val="dk1"/>
              </a:buClr>
              <a:buSzPts val="1100"/>
              <a:buFont typeface="Arial"/>
              <a:buNone/>
            </a:pPr>
            <a:endParaRPr sz="1100">
              <a:solidFill>
                <a:srgbClr val="000000"/>
              </a:solidFill>
              <a:latin typeface="Arial"/>
              <a:ea typeface="Arial"/>
              <a:cs typeface="Arial"/>
              <a:sym typeface="Arial"/>
            </a:endParaRPr>
          </a:p>
          <a:p>
            <a:pPr marL="0" lvl="0" indent="0" algn="l" rtl="0">
              <a:lnSpc>
                <a:spcPct val="135714"/>
              </a:lnSpc>
              <a:spcBef>
                <a:spcPts val="0"/>
              </a:spcBef>
              <a:spcAft>
                <a:spcPts val="0"/>
              </a:spcAft>
              <a:buClr>
                <a:schemeClr val="dk1"/>
              </a:buClr>
              <a:buSzPts val="1100"/>
              <a:buFont typeface="Arial"/>
              <a:buNone/>
            </a:pPr>
            <a:r>
              <a:rPr lang="en-US" sz="1100">
                <a:solidFill>
                  <a:srgbClr val="000000"/>
                </a:solidFill>
                <a:latin typeface="Arial"/>
                <a:ea typeface="Arial"/>
                <a:cs typeface="Arial"/>
                <a:sym typeface="Arial"/>
              </a:rPr>
              <a:t>`head` - holds elements that provide general information about the HTML document, such as links to external CSS and JavaScript files, the title of the web page, and any other metadata used in the document.</a:t>
            </a:r>
            <a:endParaRPr sz="1100">
              <a:solidFill>
                <a:srgbClr val="000000"/>
              </a:solidFill>
              <a:latin typeface="Arial"/>
              <a:ea typeface="Arial"/>
              <a:cs typeface="Arial"/>
              <a:sym typeface="Arial"/>
            </a:endParaRPr>
          </a:p>
          <a:p>
            <a:pPr marL="0" lvl="0" indent="0" algn="l" rtl="0">
              <a:lnSpc>
                <a:spcPct val="135714"/>
              </a:lnSpc>
              <a:spcBef>
                <a:spcPts val="0"/>
              </a:spcBef>
              <a:spcAft>
                <a:spcPts val="0"/>
              </a:spcAft>
              <a:buClr>
                <a:schemeClr val="dk1"/>
              </a:buClr>
              <a:buSzPts val="1100"/>
              <a:buFont typeface="Arial"/>
              <a:buNone/>
            </a:pPr>
            <a:endParaRPr sz="1100">
              <a:solidFill>
                <a:srgbClr val="000000"/>
              </a:solidFill>
              <a:latin typeface="Arial"/>
              <a:ea typeface="Arial"/>
              <a:cs typeface="Arial"/>
              <a:sym typeface="Arial"/>
            </a:endParaRPr>
          </a:p>
          <a:p>
            <a:pPr marL="0" lvl="0" indent="0" algn="l" rtl="0">
              <a:lnSpc>
                <a:spcPct val="135714"/>
              </a:lnSpc>
              <a:spcBef>
                <a:spcPts val="0"/>
              </a:spcBef>
              <a:spcAft>
                <a:spcPts val="0"/>
              </a:spcAft>
              <a:buClr>
                <a:schemeClr val="dk1"/>
              </a:buClr>
              <a:buSzPts val="1100"/>
              <a:buFont typeface="Arial"/>
              <a:buNone/>
            </a:pPr>
            <a:r>
              <a:rPr lang="en-US" sz="1100">
                <a:solidFill>
                  <a:srgbClr val="000000"/>
                </a:solidFill>
                <a:latin typeface="Arial"/>
                <a:ea typeface="Arial"/>
                <a:cs typeface="Arial"/>
                <a:sym typeface="Arial"/>
              </a:rPr>
              <a:t>`title` -  defines the title of the document as shown in the browser's title bar or on the page tab.</a:t>
            </a:r>
            <a:endParaRPr sz="1100">
              <a:solidFill>
                <a:srgbClr val="000000"/>
              </a:solidFill>
              <a:latin typeface="Arial"/>
              <a:ea typeface="Arial"/>
              <a:cs typeface="Arial"/>
              <a:sym typeface="Arial"/>
            </a:endParaRPr>
          </a:p>
          <a:p>
            <a:pPr marL="0" lvl="0" indent="0" algn="l" rtl="0">
              <a:lnSpc>
                <a:spcPct val="135714"/>
              </a:lnSpc>
              <a:spcBef>
                <a:spcPts val="0"/>
              </a:spcBef>
              <a:spcAft>
                <a:spcPts val="0"/>
              </a:spcAft>
              <a:buClr>
                <a:schemeClr val="dk1"/>
              </a:buClr>
              <a:buSzPts val="1100"/>
              <a:buFont typeface="Arial"/>
              <a:buNone/>
            </a:pPr>
            <a:endParaRPr sz="1100">
              <a:solidFill>
                <a:srgbClr val="000000"/>
              </a:solidFill>
              <a:latin typeface="Arial"/>
              <a:ea typeface="Arial"/>
              <a:cs typeface="Arial"/>
              <a:sym typeface="Arial"/>
            </a:endParaRPr>
          </a:p>
          <a:p>
            <a:pPr marL="0" lvl="0" indent="0" algn="l" rtl="0">
              <a:lnSpc>
                <a:spcPct val="135714"/>
              </a:lnSpc>
              <a:spcBef>
                <a:spcPts val="0"/>
              </a:spcBef>
              <a:spcAft>
                <a:spcPts val="0"/>
              </a:spcAft>
              <a:buClr>
                <a:schemeClr val="dk1"/>
              </a:buClr>
              <a:buSzPts val="1100"/>
              <a:buFont typeface="Arial"/>
              <a:buNone/>
            </a:pPr>
            <a:r>
              <a:rPr lang="en-US" sz="1100">
                <a:solidFill>
                  <a:srgbClr val="000000"/>
                </a:solidFill>
                <a:latin typeface="Arial"/>
                <a:ea typeface="Arial"/>
                <a:cs typeface="Arial"/>
                <a:sym typeface="Arial"/>
              </a:rPr>
              <a:t>`&lt;meta charset-"utf-8"&gt;` - the `meta` tag is used for any other metadata that can't be represented by another HTML element inside the head. In this case, we're specifying that we want to use the "utf-8" character set. This has to do with which language, writing system, and characters being used on a web page. This is currently the most widely used and recommended, as well as one of the most comprehensive.</a:t>
            </a:r>
            <a:endParaRPr sz="1100">
              <a:solidFill>
                <a:srgbClr val="000000"/>
              </a:solidFill>
              <a:latin typeface="Arial"/>
              <a:ea typeface="Arial"/>
              <a:cs typeface="Arial"/>
              <a:sym typeface="Arial"/>
            </a:endParaRPr>
          </a:p>
          <a:p>
            <a:pPr marL="0" lvl="0" indent="0" algn="l" rtl="0">
              <a:lnSpc>
                <a:spcPct val="135714"/>
              </a:lnSpc>
              <a:spcBef>
                <a:spcPts val="0"/>
              </a:spcBef>
              <a:spcAft>
                <a:spcPts val="0"/>
              </a:spcAft>
              <a:buClr>
                <a:schemeClr val="dk1"/>
              </a:buClr>
              <a:buSzPts val="1100"/>
              <a:buFont typeface="Arial"/>
              <a:buNone/>
            </a:pPr>
            <a:endParaRPr sz="1100">
              <a:solidFill>
                <a:srgbClr val="000000"/>
              </a:solidFill>
              <a:latin typeface="Arial"/>
              <a:ea typeface="Arial"/>
              <a:cs typeface="Arial"/>
              <a:sym typeface="Arial"/>
            </a:endParaRPr>
          </a:p>
          <a:p>
            <a:pPr marL="0" lvl="0" indent="0" algn="l" rtl="0">
              <a:lnSpc>
                <a:spcPct val="135714"/>
              </a:lnSpc>
              <a:spcBef>
                <a:spcPts val="0"/>
              </a:spcBef>
              <a:spcAft>
                <a:spcPts val="0"/>
              </a:spcAft>
              <a:buClr>
                <a:schemeClr val="dk1"/>
              </a:buClr>
              <a:buSzPts val="1100"/>
              <a:buFont typeface="Arial"/>
              <a:buNone/>
            </a:pPr>
            <a:r>
              <a:rPr lang="en-US" sz="1100">
                <a:solidFill>
                  <a:srgbClr val="000000"/>
                </a:solidFill>
                <a:latin typeface="Arial"/>
                <a:ea typeface="Arial"/>
                <a:cs typeface="Arial"/>
                <a:sym typeface="Arial"/>
              </a:rPr>
              <a:t>`body` - represents the content of an HTML document. Any content that needs to be rendered to the page goes inside the body.</a:t>
            </a:r>
            <a:endParaRPr sz="1100">
              <a:solidFill>
                <a:srgbClr val="000000"/>
              </a:solidFill>
              <a:latin typeface="Arial"/>
              <a:ea typeface="Arial"/>
              <a:cs typeface="Arial"/>
              <a:sym typeface="Arial"/>
            </a:endParaRPr>
          </a:p>
          <a:p>
            <a:pPr marL="171450" marR="0" lvl="0" indent="-95250" algn="l" rtl="0">
              <a:spcBef>
                <a:spcPts val="0"/>
              </a:spcBef>
              <a:spcAft>
                <a:spcPts val="0"/>
              </a:spcAft>
              <a:buClr>
                <a:schemeClr val="dk1"/>
              </a:buClr>
              <a:buSzPts val="1200"/>
              <a:buFont typeface="Arial"/>
              <a:buNone/>
            </a:pPr>
            <a:endParaRPr sz="1100">
              <a:solidFill>
                <a:srgbClr val="000000"/>
              </a:solidFill>
              <a:latin typeface="Arial"/>
              <a:ea typeface="Arial"/>
              <a:cs typeface="Arial"/>
              <a:sym typeface="Arial"/>
            </a:endParaRPr>
          </a:p>
        </p:txBody>
      </p:sp>
      <p:sp>
        <p:nvSpPr>
          <p:cNvPr id="309" name="Google Shape;309;g42e62b38d9_1_0:notes"/>
          <p:cNvSpPr txBox="1">
            <a:spLocks noGrp="1"/>
          </p:cNvSpPr>
          <p:nvPr>
            <p:ph type="sldNum" idx="12"/>
          </p:nvPr>
        </p:nvSpPr>
        <p:spPr>
          <a:xfrm>
            <a:off x="4143587" y="9119474"/>
            <a:ext cx="3169800" cy="480000"/>
          </a:xfrm>
          <a:prstGeom prst="rect">
            <a:avLst/>
          </a:prstGeom>
          <a:noFill/>
          <a:ln>
            <a:noFill/>
          </a:ln>
        </p:spPr>
        <p:txBody>
          <a:bodyPr spcFirstLastPara="1" wrap="square" lIns="95725" tIns="47850" rIns="95725" bIns="47850"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32</a:t>
            </a:fld>
            <a:endParaRPr sz="13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42e62b38d9_1_8:notes"/>
          <p:cNvSpPr>
            <a:spLocks noGrp="1" noRot="1" noChangeAspect="1"/>
          </p:cNvSpPr>
          <p:nvPr>
            <p:ph type="sldImg" idx="2"/>
          </p:nvPr>
        </p:nvSpPr>
        <p:spPr>
          <a:xfrm>
            <a:off x="1257300" y="719138"/>
            <a:ext cx="4800600" cy="3600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5" name="Google Shape;315;g42e62b38d9_1_8:notes"/>
          <p:cNvSpPr txBox="1">
            <a:spLocks noGrp="1"/>
          </p:cNvSpPr>
          <p:nvPr>
            <p:ph type="body" idx="1"/>
          </p:nvPr>
        </p:nvSpPr>
        <p:spPr>
          <a:xfrm>
            <a:off x="731520" y="4560570"/>
            <a:ext cx="5852100" cy="4320600"/>
          </a:xfrm>
          <a:prstGeom prst="rect">
            <a:avLst/>
          </a:prstGeom>
          <a:noFill/>
          <a:ln>
            <a:noFill/>
          </a:ln>
        </p:spPr>
        <p:txBody>
          <a:bodyPr spcFirstLastPara="1" wrap="square" lIns="95725" tIns="47850" rIns="95725" bIns="47850" anchor="t" anchorCtr="0">
            <a:noAutofit/>
          </a:bodyPr>
          <a:lstStyle/>
          <a:p>
            <a:pPr marL="0" marR="0" lvl="0" indent="0" algn="l" rtl="0">
              <a:spcBef>
                <a:spcPts val="0"/>
              </a:spcBef>
              <a:spcAft>
                <a:spcPts val="0"/>
              </a:spcAft>
              <a:buClr>
                <a:schemeClr val="dk1"/>
              </a:buClr>
              <a:buSzPts val="1200"/>
              <a:buFont typeface="Arial"/>
              <a:buNone/>
            </a:pPr>
            <a:r>
              <a:rPr lang="en-US" sz="1100">
                <a:solidFill>
                  <a:srgbClr val="000000"/>
                </a:solidFill>
                <a:latin typeface="Arial"/>
                <a:ea typeface="Arial"/>
                <a:cs typeface="Arial"/>
                <a:sym typeface="Arial"/>
              </a:rPr>
              <a:t>The `alt` attribute of an img tag is technically optional, but we should always include it because it’s what search engines, screen readers, and braille displays see.</a:t>
            </a:r>
            <a:endParaRPr sz="1100">
              <a:solidFill>
                <a:srgbClr val="000000"/>
              </a:solidFill>
              <a:latin typeface="Arial"/>
              <a:ea typeface="Arial"/>
              <a:cs typeface="Arial"/>
              <a:sym typeface="Arial"/>
            </a:endParaRPr>
          </a:p>
          <a:p>
            <a:pPr marL="171450" marR="0" lvl="0" indent="-95250" algn="l" rtl="0">
              <a:spcBef>
                <a:spcPts val="0"/>
              </a:spcBef>
              <a:spcAft>
                <a:spcPts val="0"/>
              </a:spcAft>
              <a:buClr>
                <a:schemeClr val="dk1"/>
              </a:buClr>
              <a:buSzPts val="1200"/>
              <a:buFont typeface="Arial"/>
              <a:buNone/>
            </a:pPr>
            <a:endParaRPr sz="1100">
              <a:solidFill>
                <a:srgbClr val="000000"/>
              </a:solidFill>
              <a:latin typeface="Arial"/>
              <a:ea typeface="Arial"/>
              <a:cs typeface="Arial"/>
              <a:sym typeface="Arial"/>
            </a:endParaRPr>
          </a:p>
          <a:p>
            <a:pPr marL="0" lvl="0" indent="0" algn="l" rtl="0">
              <a:lnSpc>
                <a:spcPct val="135714"/>
              </a:lnSpc>
              <a:spcBef>
                <a:spcPts val="0"/>
              </a:spcBef>
              <a:spcAft>
                <a:spcPts val="0"/>
              </a:spcAft>
              <a:buClr>
                <a:schemeClr val="dk1"/>
              </a:buClr>
              <a:buSzPts val="1100"/>
              <a:buFont typeface="Arial"/>
              <a:buNone/>
            </a:pPr>
            <a:r>
              <a:rPr lang="en-US" sz="1100">
                <a:solidFill>
                  <a:srgbClr val="000000"/>
                </a:solidFill>
                <a:latin typeface="Arial"/>
                <a:ea typeface="Arial"/>
                <a:cs typeface="Arial"/>
                <a:sym typeface="Arial"/>
              </a:rPr>
              <a:t>By default, `target="_self"` is the default attribute for anchor tags (even if we don't write it explicitly). A hyperlink's default behavior is to open the web page in its current tab.</a:t>
            </a:r>
            <a:endParaRPr sz="1100">
              <a:solidFill>
                <a:srgbClr val="000000"/>
              </a:solidFill>
              <a:latin typeface="Arial"/>
              <a:ea typeface="Arial"/>
              <a:cs typeface="Arial"/>
              <a:sym typeface="Arial"/>
            </a:endParaRPr>
          </a:p>
        </p:txBody>
      </p:sp>
      <p:sp>
        <p:nvSpPr>
          <p:cNvPr id="316" name="Google Shape;316;g42e62b38d9_1_8:notes"/>
          <p:cNvSpPr txBox="1">
            <a:spLocks noGrp="1"/>
          </p:cNvSpPr>
          <p:nvPr>
            <p:ph type="sldNum" idx="12"/>
          </p:nvPr>
        </p:nvSpPr>
        <p:spPr>
          <a:xfrm>
            <a:off x="4143587" y="9119474"/>
            <a:ext cx="3169800" cy="480000"/>
          </a:xfrm>
          <a:prstGeom prst="rect">
            <a:avLst/>
          </a:prstGeom>
          <a:noFill/>
          <a:ln>
            <a:noFill/>
          </a:ln>
        </p:spPr>
        <p:txBody>
          <a:bodyPr spcFirstLastPara="1" wrap="square" lIns="95725" tIns="47850" rIns="95725" bIns="47850"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33</a:t>
            </a:fld>
            <a:endParaRPr sz="13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42e62b38d9_1_18:notes"/>
          <p:cNvSpPr>
            <a:spLocks noGrp="1" noRot="1" noChangeAspect="1"/>
          </p:cNvSpPr>
          <p:nvPr>
            <p:ph type="sldImg" idx="2"/>
          </p:nvPr>
        </p:nvSpPr>
        <p:spPr>
          <a:xfrm>
            <a:off x="1257300" y="719138"/>
            <a:ext cx="4800600" cy="3600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g42e62b38d9_1_18:notes"/>
          <p:cNvSpPr txBox="1">
            <a:spLocks noGrp="1"/>
          </p:cNvSpPr>
          <p:nvPr>
            <p:ph type="body" idx="1"/>
          </p:nvPr>
        </p:nvSpPr>
        <p:spPr>
          <a:xfrm>
            <a:off x="731520" y="4560570"/>
            <a:ext cx="5852100" cy="4320600"/>
          </a:xfrm>
          <a:prstGeom prst="rect">
            <a:avLst/>
          </a:prstGeom>
          <a:noFill/>
          <a:ln>
            <a:noFill/>
          </a:ln>
        </p:spPr>
        <p:txBody>
          <a:bodyPr spcFirstLastPara="1" wrap="square" lIns="95725" tIns="47850" rIns="95725" bIns="47850" anchor="t" anchorCtr="0">
            <a:noAutofit/>
          </a:bodyPr>
          <a:lstStyle/>
          <a:p>
            <a:pPr marL="171450" marR="0" lvl="0" indent="-9525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323" name="Google Shape;323;g42e62b38d9_1_18:notes"/>
          <p:cNvSpPr txBox="1">
            <a:spLocks noGrp="1"/>
          </p:cNvSpPr>
          <p:nvPr>
            <p:ph type="sldNum" idx="12"/>
          </p:nvPr>
        </p:nvSpPr>
        <p:spPr>
          <a:xfrm>
            <a:off x="4143587" y="9119474"/>
            <a:ext cx="3169800" cy="480000"/>
          </a:xfrm>
          <a:prstGeom prst="rect">
            <a:avLst/>
          </a:prstGeom>
          <a:noFill/>
          <a:ln>
            <a:noFill/>
          </a:ln>
        </p:spPr>
        <p:txBody>
          <a:bodyPr spcFirstLastPara="1" wrap="square" lIns="95725" tIns="47850" rIns="95725" bIns="47850"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34</a:t>
            </a:fld>
            <a:endParaRPr sz="13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42e62b38d9_2_6:notes"/>
          <p:cNvSpPr>
            <a:spLocks noGrp="1" noRot="1" noChangeAspect="1"/>
          </p:cNvSpPr>
          <p:nvPr>
            <p:ph type="sldImg" idx="2"/>
          </p:nvPr>
        </p:nvSpPr>
        <p:spPr>
          <a:xfrm>
            <a:off x="1257300" y="719138"/>
            <a:ext cx="4800600" cy="3600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9" name="Google Shape;329;g42e62b38d9_2_6:notes"/>
          <p:cNvSpPr txBox="1">
            <a:spLocks noGrp="1"/>
          </p:cNvSpPr>
          <p:nvPr>
            <p:ph type="body" idx="1"/>
          </p:nvPr>
        </p:nvSpPr>
        <p:spPr>
          <a:xfrm>
            <a:off x="731520" y="4560570"/>
            <a:ext cx="5852100" cy="4320600"/>
          </a:xfrm>
          <a:prstGeom prst="rect">
            <a:avLst/>
          </a:prstGeom>
          <a:noFill/>
          <a:ln>
            <a:noFill/>
          </a:ln>
        </p:spPr>
        <p:txBody>
          <a:bodyPr spcFirstLastPara="1" wrap="square" lIns="95725" tIns="47850" rIns="95725" bIns="47850" anchor="t" anchorCtr="0">
            <a:noAutofit/>
          </a:bodyPr>
          <a:lstStyle/>
          <a:p>
            <a:pPr marL="171450" marR="0" lvl="0" indent="-9525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330" name="Google Shape;330;g42e62b38d9_2_6:notes"/>
          <p:cNvSpPr txBox="1">
            <a:spLocks noGrp="1"/>
          </p:cNvSpPr>
          <p:nvPr>
            <p:ph type="sldNum" idx="12"/>
          </p:nvPr>
        </p:nvSpPr>
        <p:spPr>
          <a:xfrm>
            <a:off x="4143587" y="9119474"/>
            <a:ext cx="3169800" cy="480000"/>
          </a:xfrm>
          <a:prstGeom prst="rect">
            <a:avLst/>
          </a:prstGeom>
          <a:noFill/>
          <a:ln>
            <a:noFill/>
          </a:ln>
        </p:spPr>
        <p:txBody>
          <a:bodyPr spcFirstLastPara="1" wrap="square" lIns="95725" tIns="47850" rIns="95725" bIns="47850"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35</a:t>
            </a:fld>
            <a:endParaRPr sz="13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42e62b38d9_2_21:notes"/>
          <p:cNvSpPr>
            <a:spLocks noGrp="1" noRot="1" noChangeAspect="1"/>
          </p:cNvSpPr>
          <p:nvPr>
            <p:ph type="sldImg" idx="2"/>
          </p:nvPr>
        </p:nvSpPr>
        <p:spPr>
          <a:xfrm>
            <a:off x="1257300" y="719138"/>
            <a:ext cx="4800600" cy="3600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6" name="Google Shape;336;g42e62b38d9_2_21:notes"/>
          <p:cNvSpPr txBox="1">
            <a:spLocks noGrp="1"/>
          </p:cNvSpPr>
          <p:nvPr>
            <p:ph type="body" idx="1"/>
          </p:nvPr>
        </p:nvSpPr>
        <p:spPr>
          <a:xfrm>
            <a:off x="731520" y="4560570"/>
            <a:ext cx="5852100" cy="4320600"/>
          </a:xfrm>
          <a:prstGeom prst="rect">
            <a:avLst/>
          </a:prstGeom>
          <a:noFill/>
          <a:ln>
            <a:noFill/>
          </a:ln>
        </p:spPr>
        <p:txBody>
          <a:bodyPr spcFirstLastPara="1" wrap="square" lIns="95725" tIns="47850" rIns="95725" bIns="47850" anchor="t" anchorCtr="0">
            <a:noAutofit/>
          </a:bodyPr>
          <a:lstStyle/>
          <a:p>
            <a:pPr marL="0" lvl="0" indent="0" algn="l" rtl="0">
              <a:lnSpc>
                <a:spcPct val="135714"/>
              </a:lnSpc>
              <a:spcBef>
                <a:spcPts val="0"/>
              </a:spcBef>
              <a:spcAft>
                <a:spcPts val="0"/>
              </a:spcAft>
              <a:buClr>
                <a:schemeClr val="dk1"/>
              </a:buClr>
              <a:buSzPts val="1100"/>
              <a:buFont typeface="Arial"/>
              <a:buNone/>
            </a:pPr>
            <a:r>
              <a:rPr lang="en-US" sz="1100">
                <a:solidFill>
                  <a:srgbClr val="000000"/>
                </a:solidFill>
                <a:latin typeface="Arial"/>
                <a:ea typeface="Arial"/>
                <a:cs typeface="Arial"/>
                <a:sym typeface="Arial"/>
              </a:rPr>
              <a:t> * </a:t>
            </a:r>
            <a:r>
              <a:rPr lang="en-US" sz="1100" b="1">
                <a:solidFill>
                  <a:srgbClr val="000000"/>
                </a:solidFill>
                <a:latin typeface="Arial"/>
                <a:ea typeface="Arial"/>
                <a:cs typeface="Arial"/>
                <a:sym typeface="Arial"/>
              </a:rPr>
              <a:t>**table:**</a:t>
            </a:r>
            <a:r>
              <a:rPr lang="en-US" sz="1100">
                <a:solidFill>
                  <a:srgbClr val="000000"/>
                </a:solidFill>
                <a:latin typeface="Arial"/>
                <a:ea typeface="Arial"/>
                <a:cs typeface="Arial"/>
                <a:sym typeface="Arial"/>
              </a:rPr>
              <a:t> Acts as a container for our rows and columns.</a:t>
            </a:r>
            <a:endParaRPr sz="1100">
              <a:solidFill>
                <a:srgbClr val="000000"/>
              </a:solidFill>
              <a:latin typeface="Arial"/>
              <a:ea typeface="Arial"/>
              <a:cs typeface="Arial"/>
              <a:sym typeface="Arial"/>
            </a:endParaRPr>
          </a:p>
          <a:p>
            <a:pPr marL="0" lvl="0" indent="0" algn="l" rtl="0">
              <a:lnSpc>
                <a:spcPct val="135714"/>
              </a:lnSpc>
              <a:spcBef>
                <a:spcPts val="0"/>
              </a:spcBef>
              <a:spcAft>
                <a:spcPts val="0"/>
              </a:spcAft>
              <a:buClr>
                <a:schemeClr val="dk1"/>
              </a:buClr>
              <a:buSzPts val="1100"/>
              <a:buFont typeface="Arial"/>
              <a:buNone/>
            </a:pPr>
            <a:endParaRPr sz="1100">
              <a:solidFill>
                <a:srgbClr val="000000"/>
              </a:solidFill>
              <a:latin typeface="Arial"/>
              <a:ea typeface="Arial"/>
              <a:cs typeface="Arial"/>
              <a:sym typeface="Arial"/>
            </a:endParaRPr>
          </a:p>
          <a:p>
            <a:pPr marL="0" lvl="0" indent="0" algn="l" rtl="0">
              <a:lnSpc>
                <a:spcPct val="135714"/>
              </a:lnSpc>
              <a:spcBef>
                <a:spcPts val="0"/>
              </a:spcBef>
              <a:spcAft>
                <a:spcPts val="0"/>
              </a:spcAft>
              <a:buClr>
                <a:schemeClr val="dk1"/>
              </a:buClr>
              <a:buSzPts val="1100"/>
              <a:buFont typeface="Arial"/>
              <a:buNone/>
            </a:pPr>
            <a:r>
              <a:rPr lang="en-US" sz="1100">
                <a:solidFill>
                  <a:srgbClr val="000000"/>
                </a:solidFill>
                <a:latin typeface="Arial"/>
                <a:ea typeface="Arial"/>
                <a:cs typeface="Arial"/>
                <a:sym typeface="Arial"/>
              </a:rPr>
              <a:t> * </a:t>
            </a:r>
            <a:r>
              <a:rPr lang="en-US" sz="1100" b="1">
                <a:solidFill>
                  <a:srgbClr val="000000"/>
                </a:solidFill>
                <a:latin typeface="Arial"/>
                <a:ea typeface="Arial"/>
                <a:cs typeface="Arial"/>
                <a:sym typeface="Arial"/>
              </a:rPr>
              <a:t>**tr (Table Row):**</a:t>
            </a:r>
            <a:r>
              <a:rPr lang="en-US" sz="1100">
                <a:solidFill>
                  <a:srgbClr val="000000"/>
                </a:solidFill>
                <a:latin typeface="Arial"/>
                <a:ea typeface="Arial"/>
                <a:cs typeface="Arial"/>
                <a:sym typeface="Arial"/>
              </a:rPr>
              <a:t> These elements serve as rows for our table. They contain a row of table cells.</a:t>
            </a:r>
            <a:endParaRPr sz="1100">
              <a:solidFill>
                <a:srgbClr val="000000"/>
              </a:solidFill>
              <a:latin typeface="Arial"/>
              <a:ea typeface="Arial"/>
              <a:cs typeface="Arial"/>
              <a:sym typeface="Arial"/>
            </a:endParaRPr>
          </a:p>
          <a:p>
            <a:pPr marL="0" lvl="0" indent="0" algn="l" rtl="0">
              <a:lnSpc>
                <a:spcPct val="135714"/>
              </a:lnSpc>
              <a:spcBef>
                <a:spcPts val="0"/>
              </a:spcBef>
              <a:spcAft>
                <a:spcPts val="0"/>
              </a:spcAft>
              <a:buClr>
                <a:schemeClr val="dk1"/>
              </a:buClr>
              <a:buSzPts val="1100"/>
              <a:buFont typeface="Arial"/>
              <a:buNone/>
            </a:pPr>
            <a:endParaRPr sz="1100">
              <a:solidFill>
                <a:srgbClr val="000000"/>
              </a:solidFill>
              <a:latin typeface="Arial"/>
              <a:ea typeface="Arial"/>
              <a:cs typeface="Arial"/>
              <a:sym typeface="Arial"/>
            </a:endParaRPr>
          </a:p>
          <a:p>
            <a:pPr marL="0" lvl="0" indent="0" algn="l" rtl="0">
              <a:lnSpc>
                <a:spcPct val="135714"/>
              </a:lnSpc>
              <a:spcBef>
                <a:spcPts val="0"/>
              </a:spcBef>
              <a:spcAft>
                <a:spcPts val="0"/>
              </a:spcAft>
              <a:buClr>
                <a:schemeClr val="dk1"/>
              </a:buClr>
              <a:buSzPts val="1100"/>
              <a:buFont typeface="Arial"/>
              <a:buNone/>
            </a:pPr>
            <a:r>
              <a:rPr lang="en-US" sz="1100">
                <a:solidFill>
                  <a:srgbClr val="000000"/>
                </a:solidFill>
                <a:latin typeface="Arial"/>
                <a:ea typeface="Arial"/>
                <a:cs typeface="Arial"/>
                <a:sym typeface="Arial"/>
              </a:rPr>
              <a:t> * </a:t>
            </a:r>
            <a:r>
              <a:rPr lang="en-US" sz="1100" b="1">
                <a:solidFill>
                  <a:srgbClr val="000000"/>
                </a:solidFill>
                <a:latin typeface="Arial"/>
                <a:ea typeface="Arial"/>
                <a:cs typeface="Arial"/>
                <a:sym typeface="Arial"/>
              </a:rPr>
              <a:t>**th (Table Header):**</a:t>
            </a:r>
            <a:r>
              <a:rPr lang="en-US" sz="1100">
                <a:solidFill>
                  <a:srgbClr val="000000"/>
                </a:solidFill>
                <a:latin typeface="Arial"/>
                <a:ea typeface="Arial"/>
                <a:cs typeface="Arial"/>
                <a:sym typeface="Arial"/>
              </a:rPr>
              <a:t> These are table cells that are for containing column titles. These will have bold text by default.</a:t>
            </a:r>
            <a:endParaRPr sz="1100">
              <a:solidFill>
                <a:srgbClr val="000000"/>
              </a:solidFill>
              <a:latin typeface="Arial"/>
              <a:ea typeface="Arial"/>
              <a:cs typeface="Arial"/>
              <a:sym typeface="Arial"/>
            </a:endParaRPr>
          </a:p>
          <a:p>
            <a:pPr marL="0" lvl="0" indent="0" algn="l" rtl="0">
              <a:lnSpc>
                <a:spcPct val="135714"/>
              </a:lnSpc>
              <a:spcBef>
                <a:spcPts val="0"/>
              </a:spcBef>
              <a:spcAft>
                <a:spcPts val="0"/>
              </a:spcAft>
              <a:buClr>
                <a:schemeClr val="dk1"/>
              </a:buClr>
              <a:buSzPts val="1100"/>
              <a:buFont typeface="Arial"/>
              <a:buNone/>
            </a:pPr>
            <a:endParaRPr sz="1100">
              <a:solidFill>
                <a:srgbClr val="000000"/>
              </a:solidFill>
              <a:latin typeface="Arial"/>
              <a:ea typeface="Arial"/>
              <a:cs typeface="Arial"/>
              <a:sym typeface="Arial"/>
            </a:endParaRPr>
          </a:p>
          <a:p>
            <a:pPr marL="0" lvl="0" indent="0" algn="l" rtl="0">
              <a:lnSpc>
                <a:spcPct val="135714"/>
              </a:lnSpc>
              <a:spcBef>
                <a:spcPts val="0"/>
              </a:spcBef>
              <a:spcAft>
                <a:spcPts val="0"/>
              </a:spcAft>
              <a:buClr>
                <a:schemeClr val="dk1"/>
              </a:buClr>
              <a:buSzPts val="1100"/>
              <a:buFont typeface="Arial"/>
              <a:buNone/>
            </a:pPr>
            <a:r>
              <a:rPr lang="en-US" sz="1100">
                <a:solidFill>
                  <a:srgbClr val="000000"/>
                </a:solidFill>
                <a:latin typeface="Arial"/>
                <a:ea typeface="Arial"/>
                <a:cs typeface="Arial"/>
                <a:sym typeface="Arial"/>
              </a:rPr>
              <a:t> * </a:t>
            </a:r>
            <a:r>
              <a:rPr lang="en-US" sz="1100" b="1">
                <a:solidFill>
                  <a:srgbClr val="000000"/>
                </a:solidFill>
                <a:latin typeface="Arial"/>
                <a:ea typeface="Arial"/>
                <a:cs typeface="Arial"/>
                <a:sym typeface="Arial"/>
              </a:rPr>
              <a:t>**td (Table Data):**</a:t>
            </a:r>
            <a:r>
              <a:rPr lang="en-US" sz="1100">
                <a:solidFill>
                  <a:srgbClr val="000000"/>
                </a:solidFill>
                <a:latin typeface="Arial"/>
                <a:ea typeface="Arial"/>
                <a:cs typeface="Arial"/>
                <a:sym typeface="Arial"/>
              </a:rPr>
              <a:t> These are table cells for holding data. These are not column titles.</a:t>
            </a:r>
            <a:endParaRPr sz="1100">
              <a:solidFill>
                <a:srgbClr val="000000"/>
              </a:solidFill>
              <a:latin typeface="Arial"/>
              <a:ea typeface="Arial"/>
              <a:cs typeface="Arial"/>
              <a:sym typeface="Arial"/>
            </a:endParaRPr>
          </a:p>
          <a:p>
            <a:pPr marL="0" lvl="0" indent="0" algn="l" rtl="0">
              <a:lnSpc>
                <a:spcPct val="135714"/>
              </a:lnSpc>
              <a:spcBef>
                <a:spcPts val="0"/>
              </a:spcBef>
              <a:spcAft>
                <a:spcPts val="0"/>
              </a:spcAft>
              <a:buClr>
                <a:schemeClr val="dk1"/>
              </a:buClr>
              <a:buSzPts val="1100"/>
              <a:buFont typeface="Arial"/>
              <a:buNone/>
            </a:pPr>
            <a:endParaRPr sz="1100">
              <a:solidFill>
                <a:srgbClr val="000000"/>
              </a:solidFill>
              <a:latin typeface="Arial"/>
              <a:ea typeface="Arial"/>
              <a:cs typeface="Arial"/>
              <a:sym typeface="Arial"/>
            </a:endParaRPr>
          </a:p>
          <a:p>
            <a:pPr marL="0" lvl="0" indent="0" algn="l" rtl="0">
              <a:lnSpc>
                <a:spcPct val="135714"/>
              </a:lnSpc>
              <a:spcBef>
                <a:spcPts val="0"/>
              </a:spcBef>
              <a:spcAft>
                <a:spcPts val="0"/>
              </a:spcAft>
              <a:buClr>
                <a:schemeClr val="dk1"/>
              </a:buClr>
              <a:buSzPts val="1100"/>
              <a:buFont typeface="Arial"/>
              <a:buNone/>
            </a:pPr>
            <a:r>
              <a:rPr lang="en-US" sz="1100">
                <a:solidFill>
                  <a:srgbClr val="000000"/>
                </a:solidFill>
                <a:latin typeface="Arial"/>
                <a:ea typeface="Arial"/>
                <a:cs typeface="Arial"/>
                <a:sym typeface="Arial"/>
              </a:rPr>
              <a:t> * We also have a few other optional table tags that can be used to give semantic meaning to our table. These include:</a:t>
            </a:r>
            <a:endParaRPr sz="1100">
              <a:solidFill>
                <a:srgbClr val="000000"/>
              </a:solidFill>
              <a:latin typeface="Arial"/>
              <a:ea typeface="Arial"/>
              <a:cs typeface="Arial"/>
              <a:sym typeface="Arial"/>
            </a:endParaRPr>
          </a:p>
          <a:p>
            <a:pPr marL="0" lvl="0" indent="0" algn="l" rtl="0">
              <a:lnSpc>
                <a:spcPct val="135714"/>
              </a:lnSpc>
              <a:spcBef>
                <a:spcPts val="0"/>
              </a:spcBef>
              <a:spcAft>
                <a:spcPts val="0"/>
              </a:spcAft>
              <a:buClr>
                <a:schemeClr val="dk1"/>
              </a:buClr>
              <a:buSzPts val="1100"/>
              <a:buFont typeface="Arial"/>
              <a:buNone/>
            </a:pPr>
            <a:endParaRPr sz="1100">
              <a:solidFill>
                <a:srgbClr val="000000"/>
              </a:solidFill>
              <a:latin typeface="Arial"/>
              <a:ea typeface="Arial"/>
              <a:cs typeface="Arial"/>
              <a:sym typeface="Arial"/>
            </a:endParaRPr>
          </a:p>
          <a:p>
            <a:pPr marL="0" lvl="0" indent="0" algn="l" rtl="0">
              <a:lnSpc>
                <a:spcPct val="135714"/>
              </a:lnSpc>
              <a:spcBef>
                <a:spcPts val="0"/>
              </a:spcBef>
              <a:spcAft>
                <a:spcPts val="0"/>
              </a:spcAft>
              <a:buClr>
                <a:schemeClr val="dk1"/>
              </a:buClr>
              <a:buSzPts val="1100"/>
              <a:buFont typeface="Arial"/>
              <a:buNone/>
            </a:pPr>
            <a:r>
              <a:rPr lang="en-US" sz="1100">
                <a:solidFill>
                  <a:srgbClr val="000000"/>
                </a:solidFill>
                <a:latin typeface="Arial"/>
                <a:ea typeface="Arial"/>
                <a:cs typeface="Arial"/>
                <a:sym typeface="Arial"/>
              </a:rPr>
              <a:t>   * </a:t>
            </a:r>
            <a:r>
              <a:rPr lang="en-US" sz="1100" b="1">
                <a:solidFill>
                  <a:srgbClr val="000000"/>
                </a:solidFill>
                <a:latin typeface="Arial"/>
                <a:ea typeface="Arial"/>
                <a:cs typeface="Arial"/>
                <a:sym typeface="Arial"/>
              </a:rPr>
              <a:t>**thead (Table Head):**</a:t>
            </a:r>
            <a:r>
              <a:rPr lang="en-US" sz="1100">
                <a:solidFill>
                  <a:srgbClr val="000000"/>
                </a:solidFill>
                <a:latin typeface="Arial"/>
                <a:ea typeface="Arial"/>
                <a:cs typeface="Arial"/>
                <a:sym typeface="Arial"/>
              </a:rPr>
              <a:t> Acts as a container for the row(s) holding our table headers.</a:t>
            </a:r>
            <a:endParaRPr sz="1100">
              <a:solidFill>
                <a:srgbClr val="000000"/>
              </a:solidFill>
              <a:latin typeface="Arial"/>
              <a:ea typeface="Arial"/>
              <a:cs typeface="Arial"/>
              <a:sym typeface="Arial"/>
            </a:endParaRPr>
          </a:p>
          <a:p>
            <a:pPr marL="0" lvl="0" indent="0" algn="l" rtl="0">
              <a:lnSpc>
                <a:spcPct val="135714"/>
              </a:lnSpc>
              <a:spcBef>
                <a:spcPts val="0"/>
              </a:spcBef>
              <a:spcAft>
                <a:spcPts val="0"/>
              </a:spcAft>
              <a:buClr>
                <a:schemeClr val="dk1"/>
              </a:buClr>
              <a:buSzPts val="1100"/>
              <a:buFont typeface="Arial"/>
              <a:buNone/>
            </a:pPr>
            <a:endParaRPr sz="1100">
              <a:solidFill>
                <a:srgbClr val="000000"/>
              </a:solidFill>
              <a:latin typeface="Arial"/>
              <a:ea typeface="Arial"/>
              <a:cs typeface="Arial"/>
              <a:sym typeface="Arial"/>
            </a:endParaRPr>
          </a:p>
          <a:p>
            <a:pPr marL="0" lvl="0" indent="0" algn="l" rtl="0">
              <a:lnSpc>
                <a:spcPct val="135714"/>
              </a:lnSpc>
              <a:spcBef>
                <a:spcPts val="0"/>
              </a:spcBef>
              <a:spcAft>
                <a:spcPts val="0"/>
              </a:spcAft>
              <a:buClr>
                <a:schemeClr val="dk1"/>
              </a:buClr>
              <a:buSzPts val="1100"/>
              <a:buFont typeface="Arial"/>
              <a:buNone/>
            </a:pPr>
            <a:r>
              <a:rPr lang="en-US" sz="1100">
                <a:solidFill>
                  <a:srgbClr val="000000"/>
                </a:solidFill>
                <a:latin typeface="Arial"/>
                <a:ea typeface="Arial"/>
                <a:cs typeface="Arial"/>
                <a:sym typeface="Arial"/>
              </a:rPr>
              <a:t>   * </a:t>
            </a:r>
            <a:r>
              <a:rPr lang="en-US" sz="1100" b="1">
                <a:solidFill>
                  <a:srgbClr val="000000"/>
                </a:solidFill>
                <a:latin typeface="Arial"/>
                <a:ea typeface="Arial"/>
                <a:cs typeface="Arial"/>
                <a:sym typeface="Arial"/>
              </a:rPr>
              <a:t>**tbody (Table Body):**</a:t>
            </a:r>
            <a:r>
              <a:rPr lang="en-US" sz="1100">
                <a:solidFill>
                  <a:srgbClr val="000000"/>
                </a:solidFill>
                <a:latin typeface="Arial"/>
                <a:ea typeface="Arial"/>
                <a:cs typeface="Arial"/>
                <a:sym typeface="Arial"/>
              </a:rPr>
              <a:t> Acts as a container for the rows holding our table data that is not part of the table head.</a:t>
            </a:r>
            <a:endParaRPr sz="1100">
              <a:solidFill>
                <a:srgbClr val="000000"/>
              </a:solidFill>
              <a:latin typeface="Arial"/>
              <a:ea typeface="Arial"/>
              <a:cs typeface="Arial"/>
              <a:sym typeface="Arial"/>
            </a:endParaRPr>
          </a:p>
          <a:p>
            <a:pPr marL="0" lvl="0" indent="0" algn="l" rtl="0">
              <a:lnSpc>
                <a:spcPct val="135714"/>
              </a:lnSpc>
              <a:spcBef>
                <a:spcPts val="0"/>
              </a:spcBef>
              <a:spcAft>
                <a:spcPts val="0"/>
              </a:spcAft>
              <a:buClr>
                <a:schemeClr val="dk1"/>
              </a:buClr>
              <a:buSzPts val="1100"/>
              <a:buFont typeface="Arial"/>
              <a:buNone/>
            </a:pPr>
            <a:endParaRPr sz="1100">
              <a:solidFill>
                <a:srgbClr val="000000"/>
              </a:solidFill>
              <a:latin typeface="Arial"/>
              <a:ea typeface="Arial"/>
              <a:cs typeface="Arial"/>
              <a:sym typeface="Arial"/>
            </a:endParaRPr>
          </a:p>
          <a:p>
            <a:pPr marL="0" lvl="0" indent="0" algn="l" rtl="0">
              <a:lnSpc>
                <a:spcPct val="135714"/>
              </a:lnSpc>
              <a:spcBef>
                <a:spcPts val="0"/>
              </a:spcBef>
              <a:spcAft>
                <a:spcPts val="0"/>
              </a:spcAft>
              <a:buClr>
                <a:schemeClr val="dk1"/>
              </a:buClr>
              <a:buSzPts val="1100"/>
              <a:buFont typeface="Arial"/>
              <a:buNone/>
            </a:pPr>
            <a:r>
              <a:rPr lang="en-US" sz="1100">
                <a:solidFill>
                  <a:srgbClr val="000000"/>
                </a:solidFill>
                <a:latin typeface="Arial"/>
                <a:ea typeface="Arial"/>
                <a:cs typeface="Arial"/>
                <a:sym typeface="Arial"/>
              </a:rPr>
              <a:t>   * </a:t>
            </a:r>
            <a:r>
              <a:rPr lang="en-US" sz="1100" b="1">
                <a:solidFill>
                  <a:srgbClr val="000000"/>
                </a:solidFill>
                <a:latin typeface="Arial"/>
                <a:ea typeface="Arial"/>
                <a:cs typeface="Arial"/>
                <a:sym typeface="Arial"/>
              </a:rPr>
              <a:t>**tfoot (Table Footer):**</a:t>
            </a:r>
            <a:r>
              <a:rPr lang="en-US" sz="1100">
                <a:solidFill>
                  <a:srgbClr val="000000"/>
                </a:solidFill>
                <a:latin typeface="Arial"/>
                <a:ea typeface="Arial"/>
                <a:cs typeface="Arial"/>
                <a:sym typeface="Arial"/>
              </a:rPr>
              <a:t> Acts as a container for bottom rows in a table which acts as a summary of the tables content. The `tfoot` element is rendered at the bottom of the table by default, regardless of which row(s) it's holding.</a:t>
            </a:r>
            <a:endParaRPr sz="110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100">
              <a:solidFill>
                <a:srgbClr val="000000"/>
              </a:solidFill>
              <a:latin typeface="Arial"/>
              <a:ea typeface="Arial"/>
              <a:cs typeface="Arial"/>
              <a:sym typeface="Arial"/>
            </a:endParaRPr>
          </a:p>
        </p:txBody>
      </p:sp>
      <p:sp>
        <p:nvSpPr>
          <p:cNvPr id="337" name="Google Shape;337;g42e62b38d9_2_21:notes"/>
          <p:cNvSpPr txBox="1">
            <a:spLocks noGrp="1"/>
          </p:cNvSpPr>
          <p:nvPr>
            <p:ph type="sldNum" idx="12"/>
          </p:nvPr>
        </p:nvSpPr>
        <p:spPr>
          <a:xfrm>
            <a:off x="4143587" y="9119474"/>
            <a:ext cx="3169800" cy="480000"/>
          </a:xfrm>
          <a:prstGeom prst="rect">
            <a:avLst/>
          </a:prstGeom>
          <a:noFill/>
          <a:ln>
            <a:noFill/>
          </a:ln>
        </p:spPr>
        <p:txBody>
          <a:bodyPr spcFirstLastPara="1" wrap="square" lIns="95725" tIns="47850" rIns="95725" bIns="47850"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36</a:t>
            </a:fld>
            <a:endParaRPr sz="13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42e62b38d9_2_13:notes"/>
          <p:cNvSpPr>
            <a:spLocks noGrp="1" noRot="1" noChangeAspect="1"/>
          </p:cNvSpPr>
          <p:nvPr>
            <p:ph type="sldImg" idx="2"/>
          </p:nvPr>
        </p:nvSpPr>
        <p:spPr>
          <a:xfrm>
            <a:off x="1257300" y="719138"/>
            <a:ext cx="4800600" cy="3600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4" name="Google Shape;344;g42e62b38d9_2_13:notes"/>
          <p:cNvSpPr txBox="1">
            <a:spLocks noGrp="1"/>
          </p:cNvSpPr>
          <p:nvPr>
            <p:ph type="body" idx="1"/>
          </p:nvPr>
        </p:nvSpPr>
        <p:spPr>
          <a:xfrm>
            <a:off x="731520" y="4560570"/>
            <a:ext cx="5852100" cy="4320600"/>
          </a:xfrm>
          <a:prstGeom prst="rect">
            <a:avLst/>
          </a:prstGeom>
          <a:noFill/>
          <a:ln>
            <a:noFill/>
          </a:ln>
        </p:spPr>
        <p:txBody>
          <a:bodyPr spcFirstLastPara="1" wrap="square" lIns="95725" tIns="47850" rIns="95725" bIns="47850" anchor="t" anchorCtr="0">
            <a:noAutofit/>
          </a:bodyPr>
          <a:lstStyle/>
          <a:p>
            <a:pPr marL="0" lvl="0" indent="0" algn="l" rtl="0">
              <a:lnSpc>
                <a:spcPct val="135714"/>
              </a:lnSpc>
              <a:spcBef>
                <a:spcPts val="0"/>
              </a:spcBef>
              <a:spcAft>
                <a:spcPts val="0"/>
              </a:spcAft>
              <a:buClr>
                <a:schemeClr val="dk1"/>
              </a:buClr>
              <a:buSzPts val="1100"/>
              <a:buFont typeface="Arial"/>
              <a:buNone/>
            </a:pPr>
            <a:r>
              <a:rPr lang="en-US" sz="1100">
                <a:solidFill>
                  <a:srgbClr val="000000"/>
                </a:solidFill>
                <a:latin typeface="Arial"/>
                <a:ea typeface="Arial"/>
                <a:cs typeface="Arial"/>
                <a:sym typeface="Arial"/>
              </a:rPr>
              <a:t>we can achieve the effect of bold text here by using `th` elements for our headers. We could technically use strong tags, but since we have elements already made for this specific purpose, it's better to use those instead.</a:t>
            </a:r>
            <a:endParaRPr sz="1100">
              <a:solidFill>
                <a:srgbClr val="000000"/>
              </a:solidFill>
              <a:latin typeface="Arial"/>
              <a:ea typeface="Arial"/>
              <a:cs typeface="Arial"/>
              <a:sym typeface="Arial"/>
            </a:endParaRPr>
          </a:p>
          <a:p>
            <a:pPr marL="171450" marR="0" lvl="0" indent="-95250" algn="l" rtl="0">
              <a:spcBef>
                <a:spcPts val="0"/>
              </a:spcBef>
              <a:spcAft>
                <a:spcPts val="0"/>
              </a:spcAft>
              <a:buClr>
                <a:schemeClr val="dk1"/>
              </a:buClr>
              <a:buSzPts val="1200"/>
              <a:buFont typeface="Arial"/>
              <a:buNone/>
            </a:pPr>
            <a:endParaRPr sz="1100">
              <a:solidFill>
                <a:srgbClr val="000000"/>
              </a:solidFill>
              <a:latin typeface="Arial"/>
              <a:ea typeface="Arial"/>
              <a:cs typeface="Arial"/>
              <a:sym typeface="Arial"/>
            </a:endParaRPr>
          </a:p>
          <a:p>
            <a:pPr marL="0" lvl="0" indent="0" algn="l" rtl="0">
              <a:lnSpc>
                <a:spcPct val="135714"/>
              </a:lnSpc>
              <a:spcBef>
                <a:spcPts val="0"/>
              </a:spcBef>
              <a:spcAft>
                <a:spcPts val="0"/>
              </a:spcAft>
              <a:buClr>
                <a:schemeClr val="dk1"/>
              </a:buClr>
              <a:buSzPts val="1100"/>
              <a:buFont typeface="Arial"/>
              <a:buNone/>
            </a:pPr>
            <a:r>
              <a:rPr lang="en-US" sz="1100">
                <a:solidFill>
                  <a:srgbClr val="000000"/>
                </a:solidFill>
                <a:latin typeface="Arial"/>
                <a:ea typeface="Arial"/>
                <a:cs typeface="Arial"/>
                <a:sym typeface="Arial"/>
              </a:rPr>
              <a:t>we can increase the width of a td or th element by using the colspan property</a:t>
            </a:r>
            <a:endParaRPr sz="1100">
              <a:solidFill>
                <a:srgbClr val="000000"/>
              </a:solidFill>
              <a:latin typeface="Arial"/>
              <a:ea typeface="Arial"/>
              <a:cs typeface="Arial"/>
              <a:sym typeface="Arial"/>
            </a:endParaRPr>
          </a:p>
          <a:p>
            <a:pPr marL="0" marR="0" lvl="0" indent="0" algn="l" rtl="0">
              <a:spcBef>
                <a:spcPts val="0"/>
              </a:spcBef>
              <a:spcAft>
                <a:spcPts val="0"/>
              </a:spcAft>
              <a:buClr>
                <a:schemeClr val="dk1"/>
              </a:buClr>
              <a:buSzPts val="1200"/>
              <a:buFont typeface="Arial"/>
              <a:buNone/>
            </a:pPr>
            <a:endParaRPr sz="1100">
              <a:solidFill>
                <a:srgbClr val="000000"/>
              </a:solidFill>
              <a:latin typeface="Arial"/>
              <a:ea typeface="Arial"/>
              <a:cs typeface="Arial"/>
              <a:sym typeface="Arial"/>
            </a:endParaRPr>
          </a:p>
          <a:p>
            <a:pPr marL="0" lvl="0" indent="0" algn="l" rtl="0">
              <a:lnSpc>
                <a:spcPct val="135714"/>
              </a:lnSpc>
              <a:spcBef>
                <a:spcPts val="0"/>
              </a:spcBef>
              <a:spcAft>
                <a:spcPts val="0"/>
              </a:spcAft>
              <a:buClr>
                <a:schemeClr val="dk1"/>
              </a:buClr>
              <a:buSzPts val="1100"/>
              <a:buFont typeface="Arial"/>
              <a:buNone/>
            </a:pPr>
            <a:r>
              <a:rPr lang="en-US" sz="1100">
                <a:solidFill>
                  <a:srgbClr val="000000"/>
                </a:solidFill>
                <a:latin typeface="Arial"/>
                <a:ea typeface="Arial"/>
                <a:cs typeface="Arial"/>
                <a:sym typeface="Arial"/>
              </a:rPr>
              <a:t>the border property. Explain that this gives our table a border we can adjust the thickness of by increasing its value. We'll learn more advanced ways of doing this with CSS, but this is fine for now</a:t>
            </a:r>
            <a:endParaRPr sz="1100">
              <a:solidFill>
                <a:srgbClr val="000000"/>
              </a:solidFill>
              <a:latin typeface="Arial"/>
              <a:ea typeface="Arial"/>
              <a:cs typeface="Arial"/>
              <a:sym typeface="Arial"/>
            </a:endParaRPr>
          </a:p>
          <a:p>
            <a:pPr marL="0" lvl="0" indent="0" algn="l" rtl="0">
              <a:lnSpc>
                <a:spcPct val="135714"/>
              </a:lnSpc>
              <a:spcBef>
                <a:spcPts val="0"/>
              </a:spcBef>
              <a:spcAft>
                <a:spcPts val="0"/>
              </a:spcAft>
              <a:buClr>
                <a:schemeClr val="dk1"/>
              </a:buClr>
              <a:buSzPts val="1100"/>
              <a:buFont typeface="Arial"/>
              <a:buNone/>
            </a:pPr>
            <a:r>
              <a:rPr lang="en-US" sz="1100">
                <a:solidFill>
                  <a:srgbClr val="000000"/>
                </a:solidFill>
                <a:latin typeface="Arial"/>
                <a:ea typeface="Arial"/>
                <a:cs typeface="Arial"/>
                <a:sym typeface="Arial"/>
              </a:rPr>
              <a:t>the use of the thead, tbody, and tfoot elements. Explain that we can make a valid HTML table without these, but we add semantic meaning to the content inside of our table if we do, so we should try to whenever possible.</a:t>
            </a:r>
            <a:endParaRPr sz="1100">
              <a:solidFill>
                <a:srgbClr val="000000"/>
              </a:solidFill>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solidFill>
                <a:srgbClr val="000000"/>
              </a:solidFill>
              <a:latin typeface="Arial"/>
              <a:ea typeface="Arial"/>
              <a:cs typeface="Arial"/>
              <a:sym typeface="Arial"/>
            </a:endParaRPr>
          </a:p>
          <a:p>
            <a:pPr marL="0" lvl="0" indent="0" algn="l" rtl="0">
              <a:lnSpc>
                <a:spcPct val="135714"/>
              </a:lnSpc>
              <a:spcBef>
                <a:spcPts val="0"/>
              </a:spcBef>
              <a:spcAft>
                <a:spcPts val="0"/>
              </a:spcAft>
              <a:buClr>
                <a:schemeClr val="dk1"/>
              </a:buClr>
              <a:buSzPts val="1100"/>
              <a:buFont typeface="Arial"/>
              <a:buNone/>
            </a:pPr>
            <a:r>
              <a:rPr lang="en-US" sz="1100">
                <a:solidFill>
                  <a:srgbClr val="000000"/>
                </a:solidFill>
                <a:latin typeface="Arial"/>
                <a:ea typeface="Arial"/>
                <a:cs typeface="Arial"/>
                <a:sym typeface="Arial"/>
              </a:rPr>
              <a:t>it would probably take them a long time to insert more than just a few rows from a spreadsheet or database into an HTML document in this way. It's important to become familiar with how different elements work together, but assure students that we're going to learn better, more programmatic methods of rendering HTML populated with external data. More on this next week!</a:t>
            </a:r>
            <a:endParaRPr sz="1100">
              <a:solidFill>
                <a:srgbClr val="000000"/>
              </a:solidFill>
              <a:latin typeface="Arial"/>
              <a:ea typeface="Arial"/>
              <a:cs typeface="Arial"/>
              <a:sym typeface="Arial"/>
            </a:endParaRPr>
          </a:p>
        </p:txBody>
      </p:sp>
      <p:sp>
        <p:nvSpPr>
          <p:cNvPr id="345" name="Google Shape;345;g42e62b38d9_2_13:notes"/>
          <p:cNvSpPr txBox="1">
            <a:spLocks noGrp="1"/>
          </p:cNvSpPr>
          <p:nvPr>
            <p:ph type="sldNum" idx="12"/>
          </p:nvPr>
        </p:nvSpPr>
        <p:spPr>
          <a:xfrm>
            <a:off x="4143587" y="9119474"/>
            <a:ext cx="3169800" cy="480000"/>
          </a:xfrm>
          <a:prstGeom prst="rect">
            <a:avLst/>
          </a:prstGeom>
          <a:noFill/>
          <a:ln>
            <a:noFill/>
          </a:ln>
        </p:spPr>
        <p:txBody>
          <a:bodyPr spcFirstLastPara="1" wrap="square" lIns="95725" tIns="47850" rIns="95725" bIns="47850"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37</a:t>
            </a:fld>
            <a:endParaRPr sz="13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42e62b38d9_2_28:notes"/>
          <p:cNvSpPr>
            <a:spLocks noGrp="1" noRot="1" noChangeAspect="1"/>
          </p:cNvSpPr>
          <p:nvPr>
            <p:ph type="sldImg" idx="2"/>
          </p:nvPr>
        </p:nvSpPr>
        <p:spPr>
          <a:xfrm>
            <a:off x="1257300" y="719138"/>
            <a:ext cx="4800600" cy="3600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1" name="Google Shape;351;g42e62b38d9_2_28:notes"/>
          <p:cNvSpPr txBox="1">
            <a:spLocks noGrp="1"/>
          </p:cNvSpPr>
          <p:nvPr>
            <p:ph type="body" idx="1"/>
          </p:nvPr>
        </p:nvSpPr>
        <p:spPr>
          <a:xfrm>
            <a:off x="731520" y="4560570"/>
            <a:ext cx="5852100" cy="4320600"/>
          </a:xfrm>
          <a:prstGeom prst="rect">
            <a:avLst/>
          </a:prstGeom>
          <a:noFill/>
          <a:ln>
            <a:noFill/>
          </a:ln>
        </p:spPr>
        <p:txBody>
          <a:bodyPr spcFirstLastPara="1" wrap="square" lIns="95725" tIns="47850" rIns="95725" bIns="47850" anchor="t" anchorCtr="0">
            <a:noAutofit/>
          </a:bodyPr>
          <a:lstStyle/>
          <a:p>
            <a:pPr marL="0" marR="0" lvl="0" indent="0" algn="l" rtl="0">
              <a:lnSpc>
                <a:spcPct val="100000"/>
              </a:lnSpc>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52" name="Google Shape;352;g42e62b38d9_2_28:notes"/>
          <p:cNvSpPr txBox="1">
            <a:spLocks noGrp="1"/>
          </p:cNvSpPr>
          <p:nvPr>
            <p:ph type="sldNum" idx="12"/>
          </p:nvPr>
        </p:nvSpPr>
        <p:spPr>
          <a:xfrm>
            <a:off x="4143587" y="9119474"/>
            <a:ext cx="3169800" cy="480000"/>
          </a:xfrm>
          <a:prstGeom prst="rect">
            <a:avLst/>
          </a:prstGeom>
          <a:noFill/>
          <a:ln>
            <a:noFill/>
          </a:ln>
        </p:spPr>
        <p:txBody>
          <a:bodyPr spcFirstLastPara="1" wrap="square" lIns="95725" tIns="47850" rIns="95725" bIns="47850"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38</a:t>
            </a:fld>
            <a:endParaRPr sz="13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43672f6d7d_0_0:notes"/>
          <p:cNvSpPr>
            <a:spLocks noGrp="1" noRot="1" noChangeAspect="1"/>
          </p:cNvSpPr>
          <p:nvPr>
            <p:ph type="sldImg" idx="2"/>
          </p:nvPr>
        </p:nvSpPr>
        <p:spPr>
          <a:xfrm>
            <a:off x="1257300" y="719138"/>
            <a:ext cx="4800600" cy="36006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9" name="Google Shape;359;g43672f6d7d_0_0:notes"/>
          <p:cNvSpPr txBox="1">
            <a:spLocks noGrp="1"/>
          </p:cNvSpPr>
          <p:nvPr>
            <p:ph type="body" idx="1"/>
          </p:nvPr>
        </p:nvSpPr>
        <p:spPr>
          <a:xfrm>
            <a:off x="731520" y="4560570"/>
            <a:ext cx="5852100" cy="4320600"/>
          </a:xfrm>
          <a:prstGeom prst="rect">
            <a:avLst/>
          </a:prstGeom>
          <a:noFill/>
          <a:ln>
            <a:noFill/>
          </a:ln>
        </p:spPr>
        <p:txBody>
          <a:bodyPr spcFirstLastPara="1" wrap="square" lIns="95725" tIns="47850" rIns="95725" bIns="47850" anchor="t" anchorCtr="0">
            <a:noAutofit/>
          </a:bodyPr>
          <a:lstStyle/>
          <a:p>
            <a:pPr marL="0" lvl="0" indent="0" algn="l" rtl="0">
              <a:lnSpc>
                <a:spcPct val="135714"/>
              </a:lnSpc>
              <a:spcBef>
                <a:spcPts val="0"/>
              </a:spcBef>
              <a:spcAft>
                <a:spcPts val="0"/>
              </a:spcAft>
              <a:buClr>
                <a:schemeClr val="dk1"/>
              </a:buClr>
              <a:buSzPts val="1100"/>
              <a:buFont typeface="Arial"/>
              <a:buNone/>
            </a:pPr>
            <a:r>
              <a:rPr lang="en-US" sz="1100">
                <a:solidFill>
                  <a:srgbClr val="000000"/>
                </a:solidFill>
                <a:latin typeface="Arial"/>
                <a:ea typeface="Arial"/>
                <a:cs typeface="Arial"/>
                <a:sym typeface="Arial"/>
              </a:rPr>
              <a:t>we can make the images clickable links by wrapping them in anchor tags. Instead of inserting text inside of anchor tags to be displayed as a hyperlink, we used an image instead.</a:t>
            </a:r>
            <a:endParaRPr sz="1100">
              <a:solidFill>
                <a:srgbClr val="000000"/>
              </a:solidFill>
              <a:latin typeface="Arial"/>
              <a:ea typeface="Arial"/>
              <a:cs typeface="Arial"/>
              <a:sym typeface="Arial"/>
            </a:endParaRPr>
          </a:p>
          <a:p>
            <a:pPr marL="76200" marR="0" lvl="0" indent="0" algn="l" rtl="0">
              <a:spcBef>
                <a:spcPts val="0"/>
              </a:spcBef>
              <a:spcAft>
                <a:spcPts val="0"/>
              </a:spcAft>
              <a:buClr>
                <a:schemeClr val="dk1"/>
              </a:buClr>
              <a:buSzPts val="1200"/>
              <a:buFont typeface="Arial"/>
              <a:buNone/>
            </a:pPr>
            <a:endParaRPr sz="1100">
              <a:solidFill>
                <a:srgbClr val="000000"/>
              </a:solidFill>
              <a:latin typeface="Arial"/>
              <a:ea typeface="Arial"/>
              <a:cs typeface="Arial"/>
              <a:sym typeface="Arial"/>
            </a:endParaRPr>
          </a:p>
          <a:p>
            <a:pPr marL="0" lvl="0" indent="0" algn="l" rtl="0">
              <a:lnSpc>
                <a:spcPct val="135714"/>
              </a:lnSpc>
              <a:spcBef>
                <a:spcPts val="0"/>
              </a:spcBef>
              <a:spcAft>
                <a:spcPts val="0"/>
              </a:spcAft>
              <a:buClr>
                <a:schemeClr val="dk1"/>
              </a:buClr>
              <a:buSzPts val="1100"/>
              <a:buFont typeface="Arial"/>
              <a:buNone/>
            </a:pPr>
            <a:r>
              <a:rPr lang="en-US" sz="1100">
                <a:solidFill>
                  <a:srgbClr val="000000"/>
                </a:solidFill>
                <a:latin typeface="Arial"/>
                <a:ea typeface="Arial"/>
                <a:cs typeface="Arial"/>
                <a:sym typeface="Arial"/>
              </a:rPr>
              <a:t>`article` and `section` tags - relatively new semantic elements we can use to group our content into related sections. These are optional, but it can help to organize our HTML into different parts</a:t>
            </a:r>
            <a:endParaRPr sz="1100">
              <a:solidFill>
                <a:srgbClr val="000000"/>
              </a:solidFill>
              <a:latin typeface="Arial"/>
              <a:ea typeface="Arial"/>
              <a:cs typeface="Arial"/>
              <a:sym typeface="Arial"/>
            </a:endParaRPr>
          </a:p>
          <a:p>
            <a:pPr marL="0" lvl="0" indent="0" algn="l" rtl="0">
              <a:lnSpc>
                <a:spcPct val="135714"/>
              </a:lnSpc>
              <a:spcBef>
                <a:spcPts val="0"/>
              </a:spcBef>
              <a:spcAft>
                <a:spcPts val="0"/>
              </a:spcAft>
              <a:buClr>
                <a:schemeClr val="dk1"/>
              </a:buClr>
              <a:buSzPts val="1100"/>
              <a:buFont typeface="Arial"/>
              <a:buNone/>
            </a:pPr>
            <a:endParaRPr sz="1100">
              <a:solidFill>
                <a:srgbClr val="000000"/>
              </a:solidFill>
              <a:latin typeface="Arial"/>
              <a:ea typeface="Arial"/>
              <a:cs typeface="Arial"/>
              <a:sym typeface="Arial"/>
            </a:endParaRPr>
          </a:p>
          <a:p>
            <a:pPr marL="0" lvl="0" indent="0" algn="l" rtl="0">
              <a:lnSpc>
                <a:spcPct val="135714"/>
              </a:lnSpc>
              <a:spcBef>
                <a:spcPts val="0"/>
              </a:spcBef>
              <a:spcAft>
                <a:spcPts val="0"/>
              </a:spcAft>
              <a:buClr>
                <a:schemeClr val="dk1"/>
              </a:buClr>
              <a:buSzPts val="1100"/>
              <a:buFont typeface="Arial"/>
              <a:buNone/>
            </a:pPr>
            <a:r>
              <a:rPr lang="en-US" sz="1100">
                <a:solidFill>
                  <a:srgbClr val="000000"/>
                </a:solidFill>
                <a:latin typeface="Arial"/>
                <a:ea typeface="Arial"/>
                <a:cs typeface="Arial"/>
                <a:sym typeface="Arial"/>
              </a:rPr>
              <a:t>the `div` element can also be used to divide content and behaves the same way the `article` and `section` elements do when rendered to the page. The `div` tag, however, doesn't have any semantic meaning</a:t>
            </a:r>
            <a:endParaRPr sz="1100">
              <a:solidFill>
                <a:srgbClr val="000000"/>
              </a:solidFill>
              <a:latin typeface="Arial"/>
              <a:ea typeface="Arial"/>
              <a:cs typeface="Arial"/>
              <a:sym typeface="Arial"/>
            </a:endParaRPr>
          </a:p>
          <a:p>
            <a:pPr marL="0" lvl="0" indent="0" algn="l" rtl="0">
              <a:lnSpc>
                <a:spcPct val="135714"/>
              </a:lnSpc>
              <a:spcBef>
                <a:spcPts val="0"/>
              </a:spcBef>
              <a:spcAft>
                <a:spcPts val="0"/>
              </a:spcAft>
              <a:buClr>
                <a:schemeClr val="dk1"/>
              </a:buClr>
              <a:buSzPts val="1100"/>
              <a:buFont typeface="Arial"/>
              <a:buNone/>
            </a:pPr>
            <a:endParaRPr sz="1100">
              <a:solidFill>
                <a:srgbClr val="000000"/>
              </a:solidFill>
              <a:latin typeface="Arial"/>
              <a:ea typeface="Arial"/>
              <a:cs typeface="Arial"/>
              <a:sym typeface="Arial"/>
            </a:endParaRPr>
          </a:p>
          <a:p>
            <a:pPr marL="0" lvl="0" indent="0" algn="l" rtl="0">
              <a:lnSpc>
                <a:spcPct val="135714"/>
              </a:lnSpc>
              <a:spcBef>
                <a:spcPts val="0"/>
              </a:spcBef>
              <a:spcAft>
                <a:spcPts val="0"/>
              </a:spcAft>
              <a:buClr>
                <a:schemeClr val="dk1"/>
              </a:buClr>
              <a:buSzPts val="1100"/>
              <a:buFont typeface="Arial"/>
              <a:buNone/>
            </a:pPr>
            <a:r>
              <a:rPr lang="en-US" sz="1100">
                <a:solidFill>
                  <a:srgbClr val="000000"/>
                </a:solidFill>
                <a:latin typeface="Arial"/>
                <a:ea typeface="Arial"/>
                <a:cs typeface="Arial"/>
                <a:sym typeface="Arial"/>
              </a:rPr>
              <a:t>we can make text italicized by using the `&lt;em&gt;` element. In additional to making text italicized, the `&lt;em&gt;` element has a semantic meaning as it marks text which has stress emphasis</a:t>
            </a:r>
            <a:endParaRPr sz="1100">
              <a:solidFill>
                <a:srgbClr val="000000"/>
              </a:solidFill>
              <a:latin typeface="Arial"/>
              <a:ea typeface="Arial"/>
              <a:cs typeface="Arial"/>
              <a:sym typeface="Arial"/>
            </a:endParaRPr>
          </a:p>
          <a:p>
            <a:pPr marL="0" lvl="0" indent="0" algn="l" rtl="0">
              <a:lnSpc>
                <a:spcPct val="135714"/>
              </a:lnSpc>
              <a:spcBef>
                <a:spcPts val="0"/>
              </a:spcBef>
              <a:spcAft>
                <a:spcPts val="0"/>
              </a:spcAft>
              <a:buClr>
                <a:schemeClr val="dk1"/>
              </a:buClr>
              <a:buSzPts val="1100"/>
              <a:buFont typeface="Arial"/>
              <a:buNone/>
            </a:pPr>
            <a:endParaRPr sz="1100">
              <a:solidFill>
                <a:srgbClr val="000000"/>
              </a:solidFill>
              <a:latin typeface="Arial"/>
              <a:ea typeface="Arial"/>
              <a:cs typeface="Arial"/>
              <a:sym typeface="Arial"/>
            </a:endParaRPr>
          </a:p>
          <a:p>
            <a:pPr marL="0" lvl="0" indent="0" algn="l" rtl="0">
              <a:lnSpc>
                <a:spcPct val="135714"/>
              </a:lnSpc>
              <a:spcBef>
                <a:spcPts val="0"/>
              </a:spcBef>
              <a:spcAft>
                <a:spcPts val="0"/>
              </a:spcAft>
              <a:buClr>
                <a:schemeClr val="dk1"/>
              </a:buClr>
              <a:buSzPts val="1100"/>
              <a:buFont typeface="Arial"/>
              <a:buNone/>
            </a:pPr>
            <a:r>
              <a:rPr lang="en-US" sz="1100">
                <a:solidFill>
                  <a:srgbClr val="000000"/>
                </a:solidFill>
                <a:latin typeface="Arial"/>
                <a:ea typeface="Arial"/>
                <a:cs typeface="Arial"/>
                <a:sym typeface="Arial"/>
              </a:rPr>
              <a:t>`figure` and `figcaption` as a more semantic approach for these figures than articles</a:t>
            </a:r>
            <a:endParaRPr sz="1100">
              <a:solidFill>
                <a:srgbClr val="000000"/>
              </a:solidFill>
              <a:latin typeface="Arial"/>
              <a:ea typeface="Arial"/>
              <a:cs typeface="Arial"/>
              <a:sym typeface="Arial"/>
            </a:endParaRPr>
          </a:p>
          <a:p>
            <a:pPr marL="0" lvl="0" indent="0" algn="l" rtl="0">
              <a:lnSpc>
                <a:spcPct val="135714"/>
              </a:lnSpc>
              <a:spcBef>
                <a:spcPts val="0"/>
              </a:spcBef>
              <a:spcAft>
                <a:spcPts val="0"/>
              </a:spcAft>
              <a:buClr>
                <a:schemeClr val="dk1"/>
              </a:buClr>
              <a:buSzPts val="1100"/>
              <a:buFont typeface="Arial"/>
              <a:buNone/>
            </a:pPr>
            <a:r>
              <a:rPr lang="en-US" sz="1100">
                <a:solidFill>
                  <a:srgbClr val="000000"/>
                </a:solidFill>
                <a:latin typeface="Arial"/>
                <a:ea typeface="Arial"/>
                <a:cs typeface="Arial"/>
                <a:sym typeface="Arial"/>
              </a:rPr>
              <a:t>The `figure` element is intended to be used in conjunction with the `figcaption` element to mark up diagrams, illustrations, photos, and code examples (among other things)</a:t>
            </a:r>
            <a:endParaRPr sz="1100">
              <a:solidFill>
                <a:srgbClr val="000000"/>
              </a:solidFill>
              <a:latin typeface="Arial"/>
              <a:ea typeface="Arial"/>
              <a:cs typeface="Arial"/>
              <a:sym typeface="Arial"/>
            </a:endParaRPr>
          </a:p>
        </p:txBody>
      </p:sp>
      <p:sp>
        <p:nvSpPr>
          <p:cNvPr id="360" name="Google Shape;360;g43672f6d7d_0_0:notes"/>
          <p:cNvSpPr txBox="1">
            <a:spLocks noGrp="1"/>
          </p:cNvSpPr>
          <p:nvPr>
            <p:ph type="sldNum" idx="12"/>
          </p:nvPr>
        </p:nvSpPr>
        <p:spPr>
          <a:xfrm>
            <a:off x="4143587" y="9119474"/>
            <a:ext cx="3169800" cy="480000"/>
          </a:xfrm>
          <a:prstGeom prst="rect">
            <a:avLst/>
          </a:prstGeom>
          <a:noFill/>
          <a:ln>
            <a:noFill/>
          </a:ln>
        </p:spPr>
        <p:txBody>
          <a:bodyPr spcFirstLastPara="1" wrap="square" lIns="95725" tIns="47850" rIns="95725" bIns="47850"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39</a:t>
            </a:fld>
            <a:endParaRPr sz="13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4:notes"/>
          <p:cNvSpPr>
            <a:spLocks noGrp="1" noRot="1" noChangeAspect="1"/>
          </p:cNvSpPr>
          <p:nvPr>
            <p:ph type="sldImg" idx="2"/>
          </p:nvPr>
        </p:nvSpPr>
        <p:spPr>
          <a:xfrm>
            <a:off x="1257300" y="719138"/>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 name="Google Shape;81;p4:notes"/>
          <p:cNvSpPr txBox="1">
            <a:spLocks noGrp="1"/>
          </p:cNvSpPr>
          <p:nvPr>
            <p:ph type="body" idx="1"/>
          </p:nvPr>
        </p:nvSpPr>
        <p:spPr>
          <a:xfrm>
            <a:off x="731520" y="4560570"/>
            <a:ext cx="5852160" cy="4320540"/>
          </a:xfrm>
          <a:prstGeom prst="rect">
            <a:avLst/>
          </a:prstGeom>
          <a:noFill/>
          <a:ln>
            <a:noFill/>
          </a:ln>
        </p:spPr>
        <p:txBody>
          <a:bodyPr spcFirstLastPara="1" wrap="square" lIns="95725" tIns="47850" rIns="95725" bIns="4785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“Web developers build them into web pages.”</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The Web isn’t really a series of tubes, though. </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It’s a system of computers that support special types of documents (web pages). Those computers allow other people on the internet to access these documents.</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You can request these pages from other people, or create and host your own. </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We already know how to request web pages (we use our browser!).</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We want to know how to do the second - host our own web pages.</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82" name="Google Shape;82;p4:notes"/>
          <p:cNvSpPr txBox="1">
            <a:spLocks noGrp="1"/>
          </p:cNvSpPr>
          <p:nvPr>
            <p:ph type="sldNum" idx="12"/>
          </p:nvPr>
        </p:nvSpPr>
        <p:spPr>
          <a:xfrm>
            <a:off x="4143587" y="9119474"/>
            <a:ext cx="3169920" cy="480060"/>
          </a:xfrm>
          <a:prstGeom prst="rect">
            <a:avLst/>
          </a:prstGeom>
          <a:noFill/>
          <a:ln>
            <a:noFill/>
          </a:ln>
        </p:spPr>
        <p:txBody>
          <a:bodyPr spcFirstLastPara="1" wrap="square" lIns="95725" tIns="47850" rIns="95725" bIns="47850"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4</a:t>
            </a:fld>
            <a:endParaRPr sz="13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5:notes"/>
          <p:cNvSpPr>
            <a:spLocks noGrp="1" noRot="1" noChangeAspect="1"/>
          </p:cNvSpPr>
          <p:nvPr>
            <p:ph type="sldImg" idx="2"/>
          </p:nvPr>
        </p:nvSpPr>
        <p:spPr>
          <a:xfrm>
            <a:off x="1257300" y="719138"/>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5:notes"/>
          <p:cNvSpPr txBox="1">
            <a:spLocks noGrp="1"/>
          </p:cNvSpPr>
          <p:nvPr>
            <p:ph type="body" idx="1"/>
          </p:nvPr>
        </p:nvSpPr>
        <p:spPr>
          <a:xfrm>
            <a:off x="731520" y="4560570"/>
            <a:ext cx="5852160" cy="4320540"/>
          </a:xfrm>
          <a:prstGeom prst="rect">
            <a:avLst/>
          </a:prstGeom>
          <a:noFill/>
          <a:ln>
            <a:noFill/>
          </a:ln>
        </p:spPr>
        <p:txBody>
          <a:bodyPr spcFirstLastPara="1" wrap="square" lIns="95725" tIns="47850" rIns="95725" bIns="47850" anchor="t" anchorCtr="0">
            <a:noAutofit/>
          </a:bodyPr>
          <a:lstStyle/>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Importantly, we can use the web to share insights into data with our users.</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Interactive and dynamic charting is very powerful, and can help you do additional analysis on data.</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Here we see an example analysis on the Facebook IPO</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0" i="0" u="none" strike="noStrike" cap="none">
                <a:solidFill>
                  <a:schemeClr val="dk1"/>
                </a:solidFill>
                <a:latin typeface="Calibri"/>
                <a:ea typeface="Calibri"/>
                <a:cs typeface="Calibri"/>
                <a:sym typeface="Calibri"/>
              </a:rPr>
              <a:t>	</a:t>
            </a:r>
            <a:r>
              <a:rPr lang="en-US" sz="1200" b="0" i="0" u="sng" strike="noStrike" cap="none">
                <a:solidFill>
                  <a:schemeClr val="hlink"/>
                </a:solidFill>
                <a:latin typeface="Calibri"/>
                <a:ea typeface="Calibri"/>
                <a:cs typeface="Calibri"/>
                <a:sym typeface="Calibri"/>
                <a:hlinkClick r:id="rId3"/>
              </a:rPr>
              <a:t>http://www.nytimes.com/interactive/2012/05/17/business/dealbook/how-the-facebook-offering-compares.html </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91" name="Google Shape;91;p5:notes"/>
          <p:cNvSpPr txBox="1">
            <a:spLocks noGrp="1"/>
          </p:cNvSpPr>
          <p:nvPr>
            <p:ph type="sldNum" idx="12"/>
          </p:nvPr>
        </p:nvSpPr>
        <p:spPr>
          <a:xfrm>
            <a:off x="4143587" y="9119474"/>
            <a:ext cx="3169920" cy="480060"/>
          </a:xfrm>
          <a:prstGeom prst="rect">
            <a:avLst/>
          </a:prstGeom>
          <a:noFill/>
          <a:ln>
            <a:noFill/>
          </a:ln>
        </p:spPr>
        <p:txBody>
          <a:bodyPr spcFirstLastPara="1" wrap="square" lIns="95725" tIns="47850" rIns="95725" bIns="47850"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5</a:t>
            </a:fld>
            <a:endParaRPr sz="13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6:notes"/>
          <p:cNvSpPr>
            <a:spLocks noGrp="1" noRot="1" noChangeAspect="1"/>
          </p:cNvSpPr>
          <p:nvPr>
            <p:ph type="sldImg" idx="2"/>
          </p:nvPr>
        </p:nvSpPr>
        <p:spPr>
          <a:xfrm>
            <a:off x="1257300" y="719138"/>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6:notes"/>
          <p:cNvSpPr txBox="1">
            <a:spLocks noGrp="1"/>
          </p:cNvSpPr>
          <p:nvPr>
            <p:ph type="body" idx="1"/>
          </p:nvPr>
        </p:nvSpPr>
        <p:spPr>
          <a:xfrm>
            <a:off x="731520" y="4560570"/>
            <a:ext cx="5852160" cy="4320540"/>
          </a:xfrm>
          <a:prstGeom prst="rect">
            <a:avLst/>
          </a:prstGeom>
          <a:noFill/>
          <a:ln>
            <a:noFill/>
          </a:ln>
        </p:spPr>
        <p:txBody>
          <a:bodyPr spcFirstLastPara="1" wrap="square" lIns="95725" tIns="47850" rIns="95725" bIns="47850" anchor="t" anchorCtr="0">
            <a:noAutofit/>
          </a:bodyPr>
          <a:lstStyle/>
          <a:p>
            <a:pPr marL="0" marR="0" lvl="0" indent="0" algn="l" rtl="0">
              <a:spcBef>
                <a:spcPts val="0"/>
              </a:spcBef>
              <a:spcAft>
                <a:spcPts val="0"/>
              </a:spcAft>
              <a:buClr>
                <a:schemeClr val="dk1"/>
              </a:buClr>
              <a:buSzPts val="1200"/>
              <a:buFont typeface="Arial"/>
              <a:buNone/>
            </a:pPr>
            <a:r>
              <a:rPr lang="en-US" sz="1200" b="0" i="0" u="none" strike="noStrike" cap="none">
                <a:solidFill>
                  <a:schemeClr val="dk1"/>
                </a:solidFill>
                <a:latin typeface="Calibri"/>
                <a:ea typeface="Calibri"/>
                <a:cs typeface="Calibri"/>
                <a:sym typeface="Calibri"/>
              </a:rPr>
              <a:t>“To know how to build and host these web pages ourselves, we have to understand a few things.”</a:t>
            </a:r>
            <a:endParaRPr sz="1200" b="0" i="0" u="none" strike="noStrike" cap="none">
              <a:solidFill>
                <a:schemeClr val="dk1"/>
              </a:solidFill>
              <a:latin typeface="Calibri"/>
              <a:ea typeface="Calibri"/>
              <a:cs typeface="Calibri"/>
              <a:sym typeface="Calibri"/>
            </a:endParaRPr>
          </a:p>
          <a:p>
            <a:pPr marL="171450" marR="0" lvl="0" indent="-9525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171450" marR="0" lvl="0" indent="-1714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Have students look up and discuss some front-end web technologies with partners.</a:t>
            </a:r>
            <a:endParaRPr/>
          </a:p>
          <a:p>
            <a:pPr marL="171450" marR="0" lvl="0" indent="-9525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171450" marR="0" lvl="0" indent="-1714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After 2 or 3 minutes, have students offer up some of their answers.</a:t>
            </a:r>
            <a:endParaRPr/>
          </a:p>
        </p:txBody>
      </p:sp>
      <p:sp>
        <p:nvSpPr>
          <p:cNvPr id="99" name="Google Shape;99;p6:notes"/>
          <p:cNvSpPr txBox="1">
            <a:spLocks noGrp="1"/>
          </p:cNvSpPr>
          <p:nvPr>
            <p:ph type="sldNum" idx="12"/>
          </p:nvPr>
        </p:nvSpPr>
        <p:spPr>
          <a:xfrm>
            <a:off x="4143587" y="9119474"/>
            <a:ext cx="3169920" cy="480060"/>
          </a:xfrm>
          <a:prstGeom prst="rect">
            <a:avLst/>
          </a:prstGeom>
          <a:noFill/>
          <a:ln>
            <a:noFill/>
          </a:ln>
        </p:spPr>
        <p:txBody>
          <a:bodyPr spcFirstLastPara="1" wrap="square" lIns="95725" tIns="47850" rIns="95725" bIns="47850"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6</a:t>
            </a:fld>
            <a:endParaRPr sz="13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7:notes"/>
          <p:cNvSpPr>
            <a:spLocks noGrp="1" noRot="1" noChangeAspect="1"/>
          </p:cNvSpPr>
          <p:nvPr>
            <p:ph type="sldImg" idx="2"/>
          </p:nvPr>
        </p:nvSpPr>
        <p:spPr>
          <a:xfrm>
            <a:off x="1257300" y="719138"/>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 name="Google Shape;106;p7:notes"/>
          <p:cNvSpPr txBox="1">
            <a:spLocks noGrp="1"/>
          </p:cNvSpPr>
          <p:nvPr>
            <p:ph type="body" idx="1"/>
          </p:nvPr>
        </p:nvSpPr>
        <p:spPr>
          <a:xfrm>
            <a:off x="731520" y="4560570"/>
            <a:ext cx="5852160" cy="4320540"/>
          </a:xfrm>
          <a:prstGeom prst="rect">
            <a:avLst/>
          </a:prstGeom>
          <a:noFill/>
          <a:ln>
            <a:noFill/>
          </a:ln>
        </p:spPr>
        <p:txBody>
          <a:bodyPr spcFirstLastPara="1" wrap="square" lIns="95725" tIns="47850" rIns="95725" bIns="47850" anchor="t" anchorCtr="0">
            <a:noAutofit/>
          </a:bodyPr>
          <a:lstStyle/>
          <a:p>
            <a:pPr marL="171450" marR="0" lvl="0" indent="-171450" algn="l" rtl="0">
              <a:spcBef>
                <a:spcPts val="0"/>
              </a:spcBef>
              <a:spcAft>
                <a:spcPts val="0"/>
              </a:spcAft>
              <a:buClr>
                <a:schemeClr val="dk1"/>
              </a:buClr>
              <a:buSzPts val="1200"/>
              <a:buFont typeface="Arial"/>
              <a:buChar char="•"/>
            </a:pPr>
            <a:r>
              <a:rPr lang="en-US"/>
              <a:t>W</a:t>
            </a:r>
            <a:r>
              <a:rPr lang="en-US" sz="1200" b="0" i="0" u="none" strike="noStrike" cap="none">
                <a:solidFill>
                  <a:schemeClr val="dk1"/>
                </a:solidFill>
                <a:latin typeface="Calibri"/>
                <a:ea typeface="Calibri"/>
                <a:cs typeface="Calibri"/>
                <a:sym typeface="Calibri"/>
              </a:rPr>
              <a:t>hile there are a number of front-end web frameworks and libraries, at the end of they day, we’re using HTML, CSS, and JavaScript to build websites. These technologies are the three pillars of the front end web.</a:t>
            </a:r>
            <a:endParaRPr/>
          </a:p>
          <a:p>
            <a:pPr marL="171450" marR="0" lvl="0" indent="-9525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171450" marR="0" lvl="0" indent="-1714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HTML is the important one for today, but we’re going to do a high level overview of CSS and JavaScript as well.</a:t>
            </a:r>
            <a:endParaRPr/>
          </a:p>
          <a:p>
            <a:pPr marL="171450" marR="0" lvl="0" indent="-9525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171450" marR="0" lvl="0" indent="-1714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So what is HTML?</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a:p>
          <a:p>
            <a:pPr marL="171450" lvl="0" indent="-171450" algn="l" rtl="0">
              <a:spcBef>
                <a:spcPts val="0"/>
              </a:spcBef>
              <a:spcAft>
                <a:spcPts val="0"/>
              </a:spcAft>
              <a:buClr>
                <a:schemeClr val="dk1"/>
              </a:buClr>
              <a:buSzPts val="1200"/>
              <a:buFont typeface="Arial"/>
              <a:buChar char="•"/>
            </a:pPr>
            <a:r>
              <a:rPr lang="en-US"/>
              <a:t>HTML is like the body of the webpage, the CSS the makeup and outfit, JS the “brains” or intelligence</a:t>
            </a:r>
            <a:endParaRPr/>
          </a:p>
        </p:txBody>
      </p:sp>
      <p:sp>
        <p:nvSpPr>
          <p:cNvPr id="107" name="Google Shape;107;p7:notes"/>
          <p:cNvSpPr txBox="1">
            <a:spLocks noGrp="1"/>
          </p:cNvSpPr>
          <p:nvPr>
            <p:ph type="sldNum" idx="12"/>
          </p:nvPr>
        </p:nvSpPr>
        <p:spPr>
          <a:xfrm>
            <a:off x="4143587" y="9119474"/>
            <a:ext cx="3169920" cy="480060"/>
          </a:xfrm>
          <a:prstGeom prst="rect">
            <a:avLst/>
          </a:prstGeom>
          <a:noFill/>
          <a:ln>
            <a:noFill/>
          </a:ln>
        </p:spPr>
        <p:txBody>
          <a:bodyPr spcFirstLastPara="1" wrap="square" lIns="95725" tIns="47850" rIns="95725" bIns="47850"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7</a:t>
            </a:fld>
            <a:endParaRPr sz="13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8:notes"/>
          <p:cNvSpPr>
            <a:spLocks noGrp="1" noRot="1" noChangeAspect="1"/>
          </p:cNvSpPr>
          <p:nvPr>
            <p:ph type="sldImg" idx="2"/>
          </p:nvPr>
        </p:nvSpPr>
        <p:spPr>
          <a:xfrm>
            <a:off x="1257300" y="719138"/>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 name="Google Shape;113;p8:notes"/>
          <p:cNvSpPr txBox="1">
            <a:spLocks noGrp="1"/>
          </p:cNvSpPr>
          <p:nvPr>
            <p:ph type="body" idx="1"/>
          </p:nvPr>
        </p:nvSpPr>
        <p:spPr>
          <a:xfrm>
            <a:off x="731520" y="4560570"/>
            <a:ext cx="5852160" cy="4320540"/>
          </a:xfrm>
          <a:prstGeom prst="rect">
            <a:avLst/>
          </a:prstGeom>
          <a:noFill/>
          <a:ln>
            <a:noFill/>
          </a:ln>
        </p:spPr>
        <p:txBody>
          <a:bodyPr spcFirstLastPara="1" wrap="square" lIns="95725" tIns="47850" rIns="95725" bIns="4785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
        <p:nvSpPr>
          <p:cNvPr id="114" name="Google Shape;114;p8:notes"/>
          <p:cNvSpPr txBox="1">
            <a:spLocks noGrp="1"/>
          </p:cNvSpPr>
          <p:nvPr>
            <p:ph type="sldNum" idx="12"/>
          </p:nvPr>
        </p:nvSpPr>
        <p:spPr>
          <a:xfrm>
            <a:off x="4143587" y="9119474"/>
            <a:ext cx="3169920" cy="480060"/>
          </a:xfrm>
          <a:prstGeom prst="rect">
            <a:avLst/>
          </a:prstGeom>
          <a:noFill/>
          <a:ln>
            <a:noFill/>
          </a:ln>
        </p:spPr>
        <p:txBody>
          <a:bodyPr spcFirstLastPara="1" wrap="square" lIns="95725" tIns="47850" rIns="95725" bIns="47850"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8</a:t>
            </a:fld>
            <a:endParaRPr sz="13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9:notes"/>
          <p:cNvSpPr>
            <a:spLocks noGrp="1" noRot="1" noChangeAspect="1"/>
          </p:cNvSpPr>
          <p:nvPr>
            <p:ph type="sldImg" idx="2"/>
          </p:nvPr>
        </p:nvSpPr>
        <p:spPr>
          <a:xfrm>
            <a:off x="1257300" y="719138"/>
            <a:ext cx="48006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 name="Google Shape;123;p9:notes"/>
          <p:cNvSpPr txBox="1">
            <a:spLocks noGrp="1"/>
          </p:cNvSpPr>
          <p:nvPr>
            <p:ph type="body" idx="1"/>
          </p:nvPr>
        </p:nvSpPr>
        <p:spPr>
          <a:xfrm>
            <a:off x="731520" y="4560570"/>
            <a:ext cx="5852160" cy="4320540"/>
          </a:xfrm>
          <a:prstGeom prst="rect">
            <a:avLst/>
          </a:prstGeom>
          <a:noFill/>
          <a:ln>
            <a:noFill/>
          </a:ln>
        </p:spPr>
        <p:txBody>
          <a:bodyPr spcFirstLastPara="1" wrap="square" lIns="95725" tIns="47850" rIns="95725" bIns="47850" anchor="t" anchorCtr="0">
            <a:noAutofit/>
          </a:bodyPr>
          <a:lstStyle/>
          <a:p>
            <a:pPr marL="171450" marR="0" lvl="0" indent="-1714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Being a markdown language, HTML doesn’t use variables or loops or functions or have any kind of programming logic.</a:t>
            </a:r>
            <a:endParaRPr/>
          </a:p>
          <a:p>
            <a:pPr marL="171450" marR="0" lvl="0" indent="-9525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171450" marR="0" lvl="0" indent="-1714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Instead we use HTML tags to declare what should be rendered to the page in the browser.</a:t>
            </a:r>
            <a:endParaRPr/>
          </a:p>
          <a:p>
            <a:pPr marL="171450" marR="0" lvl="0" indent="-95250" algn="l" rtl="0">
              <a:spcBef>
                <a:spcPts val="0"/>
              </a:spcBef>
              <a:spcAft>
                <a:spcPts val="0"/>
              </a:spcAft>
              <a:buClr>
                <a:schemeClr val="dk1"/>
              </a:buClr>
              <a:buSzPts val="1200"/>
              <a:buFont typeface="Arial"/>
              <a:buNone/>
            </a:pPr>
            <a:endParaRPr sz="1200" b="0" i="0" u="none" strike="noStrike" cap="none">
              <a:solidFill>
                <a:schemeClr val="dk1"/>
              </a:solidFill>
              <a:latin typeface="Calibri"/>
              <a:ea typeface="Calibri"/>
              <a:cs typeface="Calibri"/>
              <a:sym typeface="Calibri"/>
            </a:endParaRPr>
          </a:p>
          <a:p>
            <a:pPr marL="171450" marR="0" lvl="0" indent="-171450" algn="l" rtl="0">
              <a:spcBef>
                <a:spcPts val="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There are a lot of different elements!</a:t>
            </a:r>
            <a:endParaRPr sz="1200" b="0" i="0" u="none" strike="noStrike" cap="none">
              <a:solidFill>
                <a:schemeClr val="dk1"/>
              </a:solidFill>
              <a:latin typeface="Calibri"/>
              <a:ea typeface="Calibri"/>
              <a:cs typeface="Calibri"/>
              <a:sym typeface="Calibri"/>
            </a:endParaRPr>
          </a:p>
        </p:txBody>
      </p:sp>
      <p:sp>
        <p:nvSpPr>
          <p:cNvPr id="124" name="Google Shape;124;p9:notes"/>
          <p:cNvSpPr txBox="1">
            <a:spLocks noGrp="1"/>
          </p:cNvSpPr>
          <p:nvPr>
            <p:ph type="sldNum" idx="12"/>
          </p:nvPr>
        </p:nvSpPr>
        <p:spPr>
          <a:xfrm>
            <a:off x="4143587" y="9119474"/>
            <a:ext cx="3169920" cy="480060"/>
          </a:xfrm>
          <a:prstGeom prst="rect">
            <a:avLst/>
          </a:prstGeom>
          <a:noFill/>
          <a:ln>
            <a:noFill/>
          </a:ln>
        </p:spPr>
        <p:txBody>
          <a:bodyPr spcFirstLastPara="1" wrap="square" lIns="95725" tIns="47850" rIns="95725" bIns="47850" anchor="b" anchorCtr="0">
            <a:noAutofit/>
          </a:bodyPr>
          <a:lstStyle/>
          <a:p>
            <a:pPr marL="0" marR="0" lvl="0" indent="0" algn="r" rtl="0">
              <a:spcBef>
                <a:spcPts val="0"/>
              </a:spcBef>
              <a:spcAft>
                <a:spcPts val="0"/>
              </a:spcAft>
              <a:buNone/>
            </a:pPr>
            <a:fld id="{00000000-1234-1234-1234-123412341234}" type="slidenum">
              <a:rPr lang="en-US" sz="1300">
                <a:solidFill>
                  <a:schemeClr val="dk1"/>
                </a:solidFill>
                <a:latin typeface="Calibri"/>
                <a:ea typeface="Calibri"/>
                <a:cs typeface="Calibri"/>
                <a:sym typeface="Calibri"/>
              </a:rPr>
              <a:t>9</a:t>
            </a:fld>
            <a:endParaRPr sz="13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2"/>
          <p:cNvSpPr/>
          <p:nvPr/>
        </p:nvSpPr>
        <p:spPr>
          <a:xfrm>
            <a:off x="0" y="0"/>
            <a:ext cx="9164595" cy="6858000"/>
          </a:xfrm>
          <a:prstGeom prst="rect">
            <a:avLst/>
          </a:prstGeom>
          <a:solidFill>
            <a:srgbClr val="1E4E79"/>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7" name="Google Shape;17;p2"/>
          <p:cNvSpPr/>
          <p:nvPr/>
        </p:nvSpPr>
        <p:spPr>
          <a:xfrm>
            <a:off x="426892" y="3737612"/>
            <a:ext cx="6335858" cy="34289"/>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Arial"/>
              <a:ea typeface="Arial"/>
              <a:cs typeface="Arial"/>
              <a:sym typeface="Arial"/>
            </a:endParaRPr>
          </a:p>
        </p:txBody>
      </p:sp>
      <p:sp>
        <p:nvSpPr>
          <p:cNvPr id="18" name="Google Shape;18;p2"/>
          <p:cNvSpPr txBox="1"/>
          <p:nvPr/>
        </p:nvSpPr>
        <p:spPr>
          <a:xfrm>
            <a:off x="6247493" y="6540236"/>
            <a:ext cx="2787650" cy="21520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800" b="0" i="0" u="none" strike="noStrike" cap="none">
                <a:solidFill>
                  <a:schemeClr val="lt1"/>
                </a:solidFill>
                <a:latin typeface="Arial"/>
                <a:ea typeface="Arial"/>
                <a:cs typeface="Arial"/>
                <a:sym typeface="Arial"/>
              </a:rPr>
              <a:t>© 2017 The Coding Boot Camp</a:t>
            </a:r>
            <a:endParaRPr/>
          </a:p>
        </p:txBody>
      </p:sp>
      <p:sp>
        <p:nvSpPr>
          <p:cNvPr id="19" name="Google Shape;19;p2"/>
          <p:cNvSpPr txBox="1">
            <a:spLocks noGrp="1"/>
          </p:cNvSpPr>
          <p:nvPr>
            <p:ph type="title"/>
          </p:nvPr>
        </p:nvSpPr>
        <p:spPr>
          <a:xfrm>
            <a:off x="390606" y="2953542"/>
            <a:ext cx="8229600" cy="87186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lt1"/>
              </a:buClr>
              <a:buSzPts val="4100"/>
              <a:buFont typeface="Arial"/>
              <a:buNone/>
              <a:defRPr sz="41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body" idx="1"/>
          </p:nvPr>
        </p:nvSpPr>
        <p:spPr>
          <a:xfrm>
            <a:off x="396991" y="2504043"/>
            <a:ext cx="2700337" cy="3810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lt1"/>
              </a:buClr>
              <a:buSzPts val="2000"/>
              <a:buFont typeface="Arial"/>
              <a:buNone/>
              <a:defRPr sz="2000" b="1" i="0" u="none" strike="noStrike" cap="none">
                <a:solidFill>
                  <a:schemeClr val="lt1"/>
                </a:solidFill>
                <a:latin typeface="Arial"/>
                <a:ea typeface="Arial"/>
                <a:cs typeface="Arial"/>
                <a:sym typeface="Arial"/>
              </a:defRPr>
            </a:lvl1pPr>
            <a:lvl2pPr marL="914400" marR="0" lvl="1" indent="-355600" algn="l" rtl="0">
              <a:lnSpc>
                <a:spcPct val="90000"/>
              </a:lnSpc>
              <a:spcBef>
                <a:spcPts val="500"/>
              </a:spcBef>
              <a:spcAft>
                <a:spcPts val="0"/>
              </a:spcAft>
              <a:buClr>
                <a:schemeClr val="dk1"/>
              </a:buClr>
              <a:buSzPts val="2000"/>
              <a:buFont typeface="Arial"/>
              <a:buChar char="•"/>
              <a:defRPr sz="2000" b="1"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1" i="0" u="none" strike="noStrike" cap="none">
                <a:solidFill>
                  <a:schemeClr val="dk1"/>
                </a:solidFill>
                <a:latin typeface="Arial"/>
                <a:ea typeface="Arial"/>
                <a:cs typeface="Arial"/>
                <a:sym typeface="Arial"/>
              </a:defRPr>
            </a:lvl3pPr>
            <a:lvl4pPr marL="1828800" marR="0" lvl="3" indent="-355600" algn="l" rtl="0">
              <a:lnSpc>
                <a:spcPct val="90000"/>
              </a:lnSpc>
              <a:spcBef>
                <a:spcPts val="500"/>
              </a:spcBef>
              <a:spcAft>
                <a:spcPts val="0"/>
              </a:spcAft>
              <a:buClr>
                <a:schemeClr val="dk1"/>
              </a:buClr>
              <a:buSzPts val="2000"/>
              <a:buFont typeface="Arial"/>
              <a:buChar char="•"/>
              <a:defRPr sz="2000" b="1" i="0" u="none" strike="noStrike" cap="none">
                <a:solidFill>
                  <a:schemeClr val="dk1"/>
                </a:solidFill>
                <a:latin typeface="Arial"/>
                <a:ea typeface="Arial"/>
                <a:cs typeface="Arial"/>
                <a:sym typeface="Arial"/>
              </a:defRPr>
            </a:lvl4pPr>
            <a:lvl5pPr marL="2286000" marR="0" lvl="4" indent="-355600" algn="l" rtl="0">
              <a:lnSpc>
                <a:spcPct val="90000"/>
              </a:lnSpc>
              <a:spcBef>
                <a:spcPts val="500"/>
              </a:spcBef>
              <a:spcAft>
                <a:spcPts val="0"/>
              </a:spcAft>
              <a:buClr>
                <a:schemeClr val="dk1"/>
              </a:buClr>
              <a:buSzPts val="2000"/>
              <a:buFont typeface="Arial"/>
              <a:buChar char="•"/>
              <a:defRPr sz="2000" b="1"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 name="Google Shape;21;p2"/>
          <p:cNvSpPr txBox="1">
            <a:spLocks noGrp="1"/>
          </p:cNvSpPr>
          <p:nvPr>
            <p:ph type="body" idx="2"/>
          </p:nvPr>
        </p:nvSpPr>
        <p:spPr>
          <a:xfrm>
            <a:off x="423863" y="3962400"/>
            <a:ext cx="2243137" cy="3810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lt1"/>
              </a:buClr>
              <a:buSzPts val="2000"/>
              <a:buFont typeface="Arial"/>
              <a:buNone/>
              <a:defRPr sz="2000" b="1" i="0" u="none" strike="noStrike" cap="none">
                <a:solidFill>
                  <a:schemeClr val="lt1"/>
                </a:solidFill>
                <a:latin typeface="Arial"/>
                <a:ea typeface="Arial"/>
                <a:cs typeface="Arial"/>
                <a:sym typeface="Arial"/>
              </a:defRPr>
            </a:lvl1pPr>
            <a:lvl2pPr marL="914400" marR="0" lvl="1" indent="-355600" algn="l" rtl="0">
              <a:lnSpc>
                <a:spcPct val="90000"/>
              </a:lnSpc>
              <a:spcBef>
                <a:spcPts val="500"/>
              </a:spcBef>
              <a:spcAft>
                <a:spcPts val="0"/>
              </a:spcAft>
              <a:buClr>
                <a:schemeClr val="dk1"/>
              </a:buClr>
              <a:buSzPts val="2000"/>
              <a:buFont typeface="Arial"/>
              <a:buChar char="•"/>
              <a:defRPr sz="2000" b="1"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1" i="0" u="none" strike="noStrike" cap="none">
                <a:solidFill>
                  <a:schemeClr val="dk1"/>
                </a:solidFill>
                <a:latin typeface="Arial"/>
                <a:ea typeface="Arial"/>
                <a:cs typeface="Arial"/>
                <a:sym typeface="Arial"/>
              </a:defRPr>
            </a:lvl3pPr>
            <a:lvl4pPr marL="1828800" marR="0" lvl="3" indent="-355600" algn="l" rtl="0">
              <a:lnSpc>
                <a:spcPct val="90000"/>
              </a:lnSpc>
              <a:spcBef>
                <a:spcPts val="500"/>
              </a:spcBef>
              <a:spcAft>
                <a:spcPts val="0"/>
              </a:spcAft>
              <a:buClr>
                <a:schemeClr val="dk1"/>
              </a:buClr>
              <a:buSzPts val="2000"/>
              <a:buFont typeface="Arial"/>
              <a:buChar char="•"/>
              <a:defRPr sz="2000" b="1" i="0" u="none" strike="noStrike" cap="none">
                <a:solidFill>
                  <a:schemeClr val="dk1"/>
                </a:solidFill>
                <a:latin typeface="Arial"/>
                <a:ea typeface="Arial"/>
                <a:cs typeface="Arial"/>
                <a:sym typeface="Arial"/>
              </a:defRPr>
            </a:lvl4pPr>
            <a:lvl5pPr marL="2286000" marR="0" lvl="4" indent="-355600" algn="l" rtl="0">
              <a:lnSpc>
                <a:spcPct val="90000"/>
              </a:lnSpc>
              <a:spcBef>
                <a:spcPts val="500"/>
              </a:spcBef>
              <a:spcAft>
                <a:spcPts val="0"/>
              </a:spcAft>
              <a:buClr>
                <a:schemeClr val="dk1"/>
              </a:buClr>
              <a:buSzPts val="2000"/>
              <a:buFont typeface="Arial"/>
              <a:buChar char="•"/>
              <a:defRPr sz="2000" b="1"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2" name="Google Shape;22;p2"/>
          <p:cNvSpPr txBox="1">
            <a:spLocks noGrp="1"/>
          </p:cNvSpPr>
          <p:nvPr>
            <p:ph type="body" idx="3"/>
          </p:nvPr>
        </p:nvSpPr>
        <p:spPr>
          <a:xfrm>
            <a:off x="2667000" y="3962400"/>
            <a:ext cx="2700337" cy="3810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lt1"/>
              </a:buClr>
              <a:buSzPts val="2000"/>
              <a:buFont typeface="Arial"/>
              <a:buNone/>
              <a:defRPr sz="2000" b="1" i="0" u="none" strike="noStrike" cap="none">
                <a:solidFill>
                  <a:schemeClr val="lt1"/>
                </a:solidFill>
                <a:latin typeface="Arial"/>
                <a:ea typeface="Arial"/>
                <a:cs typeface="Arial"/>
                <a:sym typeface="Arial"/>
              </a:defRPr>
            </a:lvl1pPr>
            <a:lvl2pPr marL="914400" marR="0" lvl="1" indent="-355600" algn="l" rtl="0">
              <a:lnSpc>
                <a:spcPct val="90000"/>
              </a:lnSpc>
              <a:spcBef>
                <a:spcPts val="500"/>
              </a:spcBef>
              <a:spcAft>
                <a:spcPts val="0"/>
              </a:spcAft>
              <a:buClr>
                <a:schemeClr val="dk1"/>
              </a:buClr>
              <a:buSzPts val="2000"/>
              <a:buFont typeface="Arial"/>
              <a:buChar char="•"/>
              <a:defRPr sz="2000" b="1"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1" i="0" u="none" strike="noStrike" cap="none">
                <a:solidFill>
                  <a:schemeClr val="dk1"/>
                </a:solidFill>
                <a:latin typeface="Arial"/>
                <a:ea typeface="Arial"/>
                <a:cs typeface="Arial"/>
                <a:sym typeface="Arial"/>
              </a:defRPr>
            </a:lvl3pPr>
            <a:lvl4pPr marL="1828800" marR="0" lvl="3" indent="-355600" algn="l" rtl="0">
              <a:lnSpc>
                <a:spcPct val="90000"/>
              </a:lnSpc>
              <a:spcBef>
                <a:spcPts val="500"/>
              </a:spcBef>
              <a:spcAft>
                <a:spcPts val="0"/>
              </a:spcAft>
              <a:buClr>
                <a:schemeClr val="dk1"/>
              </a:buClr>
              <a:buSzPts val="2000"/>
              <a:buFont typeface="Arial"/>
              <a:buChar char="•"/>
              <a:defRPr sz="2000" b="1" i="0" u="none" strike="noStrike" cap="none">
                <a:solidFill>
                  <a:schemeClr val="dk1"/>
                </a:solidFill>
                <a:latin typeface="Arial"/>
                <a:ea typeface="Arial"/>
                <a:cs typeface="Arial"/>
                <a:sym typeface="Arial"/>
              </a:defRPr>
            </a:lvl4pPr>
            <a:lvl5pPr marL="2286000" marR="0" lvl="4" indent="-355600" algn="l" rtl="0">
              <a:lnSpc>
                <a:spcPct val="90000"/>
              </a:lnSpc>
              <a:spcBef>
                <a:spcPts val="500"/>
              </a:spcBef>
              <a:spcAft>
                <a:spcPts val="0"/>
              </a:spcAft>
              <a:buClr>
                <a:schemeClr val="dk1"/>
              </a:buClr>
              <a:buSzPts val="2000"/>
              <a:buFont typeface="Arial"/>
              <a:buChar char="•"/>
              <a:defRPr sz="2000" b="1"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3"/>
        <p:cNvGrpSpPr/>
        <p:nvPr/>
      </p:nvGrpSpPr>
      <p:grpSpPr>
        <a:xfrm>
          <a:off x="0" y="0"/>
          <a:ext cx="0" cy="0"/>
          <a:chOff x="0" y="0"/>
          <a:chExt cx="0" cy="0"/>
        </a:xfrm>
      </p:grpSpPr>
      <p:sp>
        <p:nvSpPr>
          <p:cNvPr id="24" name="Google Shape;24;p3"/>
          <p:cNvSpPr/>
          <p:nvPr/>
        </p:nvSpPr>
        <p:spPr>
          <a:xfrm>
            <a:off x="0" y="6418964"/>
            <a:ext cx="9155741" cy="457748"/>
          </a:xfrm>
          <a:prstGeom prst="flowChartProcess">
            <a:avLst/>
          </a:prstGeom>
          <a:solidFill>
            <a:srgbClr val="1E4E7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Arial"/>
              <a:ea typeface="Arial"/>
              <a:cs typeface="Arial"/>
              <a:sym typeface="Arial"/>
            </a:endParaRPr>
          </a:p>
        </p:txBody>
      </p:sp>
      <p:sp>
        <p:nvSpPr>
          <p:cNvPr id="25" name="Google Shape;25;p3"/>
          <p:cNvSpPr txBox="1">
            <a:spLocks noGrp="1"/>
          </p:cNvSpPr>
          <p:nvPr>
            <p:ph type="title"/>
          </p:nvPr>
        </p:nvSpPr>
        <p:spPr>
          <a:xfrm>
            <a:off x="304800" y="0"/>
            <a:ext cx="5470526" cy="653854"/>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p:nvPr/>
        </p:nvSpPr>
        <p:spPr>
          <a:xfrm>
            <a:off x="6247493" y="6540236"/>
            <a:ext cx="2787650" cy="21520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800" b="0" i="0" u="none" strike="noStrike" cap="none">
                <a:solidFill>
                  <a:schemeClr val="lt1"/>
                </a:solidFill>
                <a:latin typeface="Arial"/>
                <a:ea typeface="Arial"/>
                <a:cs typeface="Arial"/>
                <a:sym typeface="Arial"/>
              </a:rPr>
              <a:t>© 2017 The Coding Boot Camp</a:t>
            </a:r>
            <a:endParaRPr/>
          </a:p>
        </p:txBody>
      </p:sp>
      <p:cxnSp>
        <p:nvCxnSpPr>
          <p:cNvPr id="27" name="Google Shape;27;p3"/>
          <p:cNvCxnSpPr/>
          <p:nvPr/>
        </p:nvCxnSpPr>
        <p:spPr>
          <a:xfrm>
            <a:off x="0" y="653854"/>
            <a:ext cx="9144000" cy="0"/>
          </a:xfrm>
          <a:prstGeom prst="straightConnector1">
            <a:avLst/>
          </a:prstGeom>
          <a:noFill/>
          <a:ln w="41275" cap="flat" cmpd="sng">
            <a:solidFill>
              <a:srgbClr val="0070C0"/>
            </a:solidFill>
            <a:prstDash val="solid"/>
            <a:miter lim="800000"/>
            <a:headEnd type="none" w="sm" len="sm"/>
            <a:tailEnd type="none" w="sm" len="sm"/>
          </a:ln>
        </p:spPr>
      </p:cxn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28"/>
        <p:cNvGrpSpPr/>
        <p:nvPr/>
      </p:nvGrpSpPr>
      <p:grpSpPr>
        <a:xfrm>
          <a:off x="0" y="0"/>
          <a:ext cx="0" cy="0"/>
          <a:chOff x="0" y="0"/>
          <a:chExt cx="0" cy="0"/>
        </a:xfrm>
      </p:grpSpPr>
      <p:sp>
        <p:nvSpPr>
          <p:cNvPr id="29" name="Google Shape;29;p4"/>
          <p:cNvSpPr/>
          <p:nvPr/>
        </p:nvSpPr>
        <p:spPr>
          <a:xfrm>
            <a:off x="0" y="0"/>
            <a:ext cx="9144000" cy="6858000"/>
          </a:xfrm>
          <a:prstGeom prst="rect">
            <a:avLst/>
          </a:prstGeom>
          <a:solidFill>
            <a:srgbClr val="1E4E79"/>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0" name="Google Shape;30;p4"/>
          <p:cNvSpPr/>
          <p:nvPr/>
        </p:nvSpPr>
        <p:spPr>
          <a:xfrm>
            <a:off x="426892" y="3737612"/>
            <a:ext cx="6335858" cy="34289"/>
          </a:xfrm>
          <a:prstGeom prst="flowChartProcess">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sp>
        <p:nvSpPr>
          <p:cNvPr id="31" name="Google Shape;31;p4"/>
          <p:cNvSpPr txBox="1"/>
          <p:nvPr/>
        </p:nvSpPr>
        <p:spPr>
          <a:xfrm>
            <a:off x="1425286" y="3851911"/>
            <a:ext cx="6457950" cy="549087"/>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Clr>
                <a:schemeClr val="dk1"/>
              </a:buClr>
              <a:buSzPts val="1800"/>
              <a:buFont typeface="Arial"/>
              <a:buNone/>
            </a:pPr>
            <a:endParaRPr sz="1800" b="1" i="1">
              <a:solidFill>
                <a:schemeClr val="lt1"/>
              </a:solidFill>
              <a:latin typeface="Arial"/>
              <a:ea typeface="Arial"/>
              <a:cs typeface="Arial"/>
              <a:sym typeface="Arial"/>
            </a:endParaRPr>
          </a:p>
        </p:txBody>
      </p:sp>
      <p:sp>
        <p:nvSpPr>
          <p:cNvPr id="32" name="Google Shape;32;p4"/>
          <p:cNvSpPr txBox="1"/>
          <p:nvPr/>
        </p:nvSpPr>
        <p:spPr>
          <a:xfrm>
            <a:off x="6247493" y="6540236"/>
            <a:ext cx="2787650" cy="21520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800">
                <a:solidFill>
                  <a:schemeClr val="lt1"/>
                </a:solidFill>
                <a:latin typeface="Arial"/>
                <a:ea typeface="Arial"/>
                <a:cs typeface="Arial"/>
                <a:sym typeface="Arial"/>
              </a:rPr>
              <a:t>© 2017 The Coding Boot Camp</a:t>
            </a:r>
            <a:endParaRPr/>
          </a:p>
        </p:txBody>
      </p:sp>
      <p:sp>
        <p:nvSpPr>
          <p:cNvPr id="33" name="Google Shape;33;p4"/>
          <p:cNvSpPr txBox="1">
            <a:spLocks noGrp="1"/>
          </p:cNvSpPr>
          <p:nvPr>
            <p:ph type="title"/>
          </p:nvPr>
        </p:nvSpPr>
        <p:spPr>
          <a:xfrm>
            <a:off x="390606" y="2953542"/>
            <a:ext cx="8229600" cy="87186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lt1"/>
              </a:buClr>
              <a:buSzPts val="4100"/>
              <a:buFont typeface="Arial"/>
              <a:buNone/>
              <a:defRPr sz="4100" b="1" i="1"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34"/>
        <p:cNvGrpSpPr/>
        <p:nvPr/>
      </p:nvGrpSpPr>
      <p:grpSpPr>
        <a:xfrm>
          <a:off x="0" y="0"/>
          <a:ext cx="0" cy="0"/>
          <a:chOff x="0" y="0"/>
          <a:chExt cx="0" cy="0"/>
        </a:xfrm>
      </p:grpSpPr>
      <p:sp>
        <p:nvSpPr>
          <p:cNvPr id="35" name="Google Shape;35;p5"/>
          <p:cNvSpPr/>
          <p:nvPr/>
        </p:nvSpPr>
        <p:spPr>
          <a:xfrm>
            <a:off x="0" y="6418964"/>
            <a:ext cx="9155741" cy="457748"/>
          </a:xfrm>
          <a:prstGeom prst="flowChartProcess">
            <a:avLst/>
          </a:prstGeom>
          <a:solidFill>
            <a:srgbClr val="1E4E7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Arial"/>
              <a:ea typeface="Arial"/>
              <a:cs typeface="Arial"/>
              <a:sym typeface="Arial"/>
            </a:endParaRPr>
          </a:p>
        </p:txBody>
      </p:sp>
      <p:sp>
        <p:nvSpPr>
          <p:cNvPr id="36" name="Google Shape;36;p5"/>
          <p:cNvSpPr txBox="1">
            <a:spLocks noGrp="1"/>
          </p:cNvSpPr>
          <p:nvPr>
            <p:ph type="title"/>
          </p:nvPr>
        </p:nvSpPr>
        <p:spPr>
          <a:xfrm>
            <a:off x="304800" y="0"/>
            <a:ext cx="5470526" cy="653854"/>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p:nvPr/>
        </p:nvSpPr>
        <p:spPr>
          <a:xfrm>
            <a:off x="6247493" y="6540236"/>
            <a:ext cx="2787650" cy="21520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800">
                <a:solidFill>
                  <a:schemeClr val="lt1"/>
                </a:solidFill>
                <a:latin typeface="Arial"/>
                <a:ea typeface="Arial"/>
                <a:cs typeface="Arial"/>
                <a:sym typeface="Arial"/>
              </a:rPr>
              <a:t>© 2017 The Coding Boot Camp</a:t>
            </a:r>
            <a:endParaRPr/>
          </a:p>
        </p:txBody>
      </p:sp>
      <p:cxnSp>
        <p:nvCxnSpPr>
          <p:cNvPr id="38" name="Google Shape;38;p5"/>
          <p:cNvCxnSpPr/>
          <p:nvPr/>
        </p:nvCxnSpPr>
        <p:spPr>
          <a:xfrm>
            <a:off x="0" y="653854"/>
            <a:ext cx="9144000" cy="0"/>
          </a:xfrm>
          <a:prstGeom prst="straightConnector1">
            <a:avLst/>
          </a:prstGeom>
          <a:noFill/>
          <a:ln w="41275" cap="flat" cmpd="sng">
            <a:solidFill>
              <a:srgbClr val="C83232"/>
            </a:solidFill>
            <a:prstDash val="solid"/>
            <a:miter lim="800000"/>
            <a:headEnd type="none" w="sm" len="sm"/>
            <a:tailEnd type="none" w="sm" len="sm"/>
          </a:ln>
        </p:spPr>
      </p:cxnSp>
      <p:sp>
        <p:nvSpPr>
          <p:cNvPr id="39" name="Google Shape;39;p5"/>
          <p:cNvSpPr/>
          <p:nvPr/>
        </p:nvSpPr>
        <p:spPr>
          <a:xfrm>
            <a:off x="-11741" y="689615"/>
            <a:ext cx="9155741" cy="5626583"/>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0" name="Google Shape;40;p5"/>
          <p:cNvSpPr txBox="1">
            <a:spLocks noGrp="1"/>
          </p:cNvSpPr>
          <p:nvPr>
            <p:ph type="body" idx="1"/>
          </p:nvPr>
        </p:nvSpPr>
        <p:spPr>
          <a:xfrm>
            <a:off x="304800" y="688975"/>
            <a:ext cx="8610600" cy="5483225"/>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41"/>
        <p:cNvGrpSpPr/>
        <p:nvPr/>
      </p:nvGrpSpPr>
      <p:grpSpPr>
        <a:xfrm>
          <a:off x="0" y="0"/>
          <a:ext cx="0" cy="0"/>
          <a:chOff x="0" y="0"/>
          <a:chExt cx="0" cy="0"/>
        </a:xfrm>
      </p:grpSpPr>
      <p:sp>
        <p:nvSpPr>
          <p:cNvPr id="42" name="Google Shape;42;p6"/>
          <p:cNvSpPr txBox="1"/>
          <p:nvPr/>
        </p:nvSpPr>
        <p:spPr>
          <a:xfrm>
            <a:off x="6247493" y="6540236"/>
            <a:ext cx="2787650" cy="215204"/>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800">
                <a:solidFill>
                  <a:schemeClr val="dk1"/>
                </a:solidFill>
                <a:latin typeface="Arial"/>
                <a:ea typeface="Arial"/>
                <a:cs typeface="Arial"/>
                <a:sym typeface="Arial"/>
              </a:rPr>
              <a:t>© 2017 The Coding Boot Camp</a:t>
            </a:r>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3"/>
        <p:cNvGrpSpPr/>
        <p:nvPr/>
      </p:nvGrpSpPr>
      <p:grpSpPr>
        <a:xfrm>
          <a:off x="0" y="0"/>
          <a:ext cx="0" cy="0"/>
          <a:chOff x="0" y="0"/>
          <a:chExt cx="0" cy="0"/>
        </a:xfrm>
      </p:grpSpPr>
      <p:sp>
        <p:nvSpPr>
          <p:cNvPr id="44" name="Google Shape;44;p7"/>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5" name="Google Shape;45;p7"/>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6" name="Google Shape;46;p7"/>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github.com/d3/d3/wiki/Gallery"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developer.mozilla.org/en-US/"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hyperlink" Target="http://html5doctor.com/element-index/" TargetMode="External"/><Relationship Id="rId5" Type="http://schemas.openxmlformats.org/officeDocument/2006/relationships/hyperlink" Target="http://html5doctor.com/" TargetMode="External"/><Relationship Id="rId4" Type="http://schemas.openxmlformats.org/officeDocument/2006/relationships/hyperlink" Target="https://www.w3schools.com/"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validator.w3.org/#validate_by_input"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396991" y="2885043"/>
            <a:ext cx="8229600" cy="87186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4100"/>
              <a:buFont typeface="Arial"/>
              <a:buNone/>
            </a:pPr>
            <a:r>
              <a:rPr lang="en-US" sz="4100" b="1" i="0" u="none" strike="noStrike" cap="none">
                <a:solidFill>
                  <a:schemeClr val="lt1"/>
                </a:solidFill>
                <a:latin typeface="Arial"/>
                <a:ea typeface="Arial"/>
                <a:cs typeface="Arial"/>
                <a:sym typeface="Arial"/>
              </a:rPr>
              <a:t>&lt;html&gt; - Starting Fresh</a:t>
            </a:r>
            <a:endParaRPr sz="4100" b="1" i="0" u="none" strike="noStrike" cap="none">
              <a:solidFill>
                <a:schemeClr val="lt1"/>
              </a:solidFill>
              <a:latin typeface="Arial"/>
              <a:ea typeface="Arial"/>
              <a:cs typeface="Arial"/>
              <a:sym typeface="Arial"/>
            </a:endParaRPr>
          </a:p>
        </p:txBody>
      </p:sp>
      <p:sp>
        <p:nvSpPr>
          <p:cNvPr id="53" name="Google Shape;53;p8"/>
          <p:cNvSpPr txBox="1">
            <a:spLocks noGrp="1"/>
          </p:cNvSpPr>
          <p:nvPr>
            <p:ph type="body" idx="1"/>
          </p:nvPr>
        </p:nvSpPr>
        <p:spPr>
          <a:xfrm>
            <a:off x="396991" y="2589438"/>
            <a:ext cx="2700337" cy="3810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2000"/>
              <a:buFont typeface="Arial"/>
              <a:buNone/>
            </a:pPr>
            <a:r>
              <a:rPr lang="en-US" sz="2000" b="1" i="0" u="none" strike="noStrike" cap="none">
                <a:solidFill>
                  <a:schemeClr val="lt1"/>
                </a:solidFill>
                <a:latin typeface="Arial"/>
                <a:ea typeface="Arial"/>
                <a:cs typeface="Arial"/>
                <a:sym typeface="Arial"/>
              </a:rPr>
              <a:t>Unit 12</a:t>
            </a:r>
            <a:endParaRPr sz="2000" b="1" i="0" u="none" strike="noStrike" cap="none">
              <a:solidFill>
                <a:schemeClr val="lt1"/>
              </a:solidFill>
              <a:latin typeface="Arial"/>
              <a:ea typeface="Arial"/>
              <a:cs typeface="Arial"/>
              <a:sym typeface="Arial"/>
            </a:endParaRPr>
          </a:p>
        </p:txBody>
      </p:sp>
      <p:sp>
        <p:nvSpPr>
          <p:cNvPr id="54" name="Google Shape;54;p8"/>
          <p:cNvSpPr txBox="1"/>
          <p:nvPr/>
        </p:nvSpPr>
        <p:spPr>
          <a:xfrm>
            <a:off x="426892" y="3962400"/>
            <a:ext cx="2670436" cy="453389"/>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Clr>
                <a:schemeClr val="lt1"/>
              </a:buClr>
              <a:buSzPts val="1950"/>
              <a:buFont typeface="Arial"/>
              <a:buNone/>
            </a:pPr>
            <a:r>
              <a:rPr lang="en-US" sz="1950" b="1" i="0" u="none" strike="noStrike" cap="none">
                <a:solidFill>
                  <a:schemeClr val="lt1"/>
                </a:solidFill>
                <a:latin typeface="Arial"/>
                <a:ea typeface="Arial"/>
                <a:cs typeface="Arial"/>
                <a:sym typeface="Arial"/>
              </a:rPr>
              <a:t>The Data Bootcamp</a:t>
            </a:r>
            <a:endParaRPr sz="1950" b="0" i="0" u="none" strike="noStrike" cap="none">
              <a:solidFill>
                <a:schemeClr val="lt1"/>
              </a:solidFill>
              <a:latin typeface="Arial"/>
              <a:ea typeface="Arial"/>
              <a:cs typeface="Arial"/>
              <a:sym typeface="Arial"/>
            </a:endParaRPr>
          </a:p>
        </p:txBody>
      </p:sp>
      <p:sp>
        <p:nvSpPr>
          <p:cNvPr id="55" name="Google Shape;55;p8"/>
          <p:cNvSpPr txBox="1"/>
          <p:nvPr/>
        </p:nvSpPr>
        <p:spPr>
          <a:xfrm>
            <a:off x="3068752" y="4034789"/>
            <a:ext cx="2951047" cy="3810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2000"/>
              <a:buFont typeface="Arial"/>
              <a:buNone/>
            </a:pPr>
            <a:endParaRPr sz="2000" b="1" i="0" u="none" strike="noStrike" cap="none">
              <a:solidFill>
                <a:schemeClr val="lt1"/>
              </a:solidFill>
              <a:latin typeface="Arial"/>
              <a:ea typeface="Arial"/>
              <a:cs typeface="Arial"/>
              <a:sym typeface="Arial"/>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8"/>
          <p:cNvSpPr txBox="1">
            <a:spLocks noGrp="1"/>
          </p:cNvSpPr>
          <p:nvPr>
            <p:ph type="title"/>
          </p:nvPr>
        </p:nvSpPr>
        <p:spPr>
          <a:xfrm>
            <a:off x="304800" y="0"/>
            <a:ext cx="5470526" cy="65385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HTML</a:t>
            </a:r>
            <a:endParaRPr sz="2400" b="1" i="0" u="none" strike="noStrike" cap="none">
              <a:solidFill>
                <a:schemeClr val="dk1"/>
              </a:solidFill>
              <a:latin typeface="Arial"/>
              <a:ea typeface="Arial"/>
              <a:cs typeface="Arial"/>
              <a:sym typeface="Arial"/>
            </a:endParaRPr>
          </a:p>
        </p:txBody>
      </p:sp>
      <p:sp>
        <p:nvSpPr>
          <p:cNvPr id="135" name="Google Shape;135;p18"/>
          <p:cNvSpPr txBox="1"/>
          <p:nvPr/>
        </p:nvSpPr>
        <p:spPr>
          <a:xfrm>
            <a:off x="362281" y="914400"/>
            <a:ext cx="8337550" cy="5676985"/>
          </a:xfrm>
          <a:prstGeom prst="rect">
            <a:avLst/>
          </a:prstGeom>
          <a:noFill/>
          <a:ln>
            <a:noFill/>
          </a:ln>
        </p:spPr>
        <p:txBody>
          <a:bodyPr spcFirstLastPara="1" wrap="square" lIns="91425" tIns="91425" rIns="91425" bIns="91425" anchor="t" anchorCtr="0">
            <a:noAutofit/>
          </a:bodyPr>
          <a:lstStyle/>
          <a:p>
            <a:pPr marL="228600" marR="0" lvl="0" indent="0" algn="ctr" rtl="0">
              <a:spcBef>
                <a:spcPts val="0"/>
              </a:spcBef>
              <a:spcAft>
                <a:spcPts val="0"/>
              </a:spcAft>
              <a:buClr>
                <a:schemeClr val="dk1"/>
              </a:buClr>
              <a:buSzPts val="2600"/>
              <a:buFont typeface="Arial"/>
              <a:buNone/>
            </a:pPr>
            <a:r>
              <a:rPr lang="en-US" sz="2600" b="1">
                <a:solidFill>
                  <a:schemeClr val="dk1"/>
                </a:solidFill>
                <a:latin typeface="Arial"/>
                <a:ea typeface="Arial"/>
                <a:cs typeface="Arial"/>
                <a:sym typeface="Arial"/>
              </a:rPr>
              <a:t>HTML</a:t>
            </a:r>
            <a:r>
              <a:rPr lang="en-US" sz="2600">
                <a:solidFill>
                  <a:schemeClr val="dk1"/>
                </a:solidFill>
                <a:latin typeface="Arial"/>
                <a:ea typeface="Arial"/>
                <a:cs typeface="Arial"/>
                <a:sym typeface="Arial"/>
              </a:rPr>
              <a:t> </a:t>
            </a:r>
            <a:r>
              <a:rPr lang="en-US" sz="2600" b="1">
                <a:solidFill>
                  <a:schemeClr val="dk1"/>
                </a:solidFill>
                <a:latin typeface="Arial"/>
                <a:ea typeface="Arial"/>
                <a:cs typeface="Arial"/>
                <a:sym typeface="Arial"/>
              </a:rPr>
              <a:t>elements </a:t>
            </a:r>
            <a:r>
              <a:rPr lang="en-US" sz="2600">
                <a:solidFill>
                  <a:schemeClr val="dk1"/>
                </a:solidFill>
                <a:latin typeface="Arial"/>
                <a:ea typeface="Arial"/>
                <a:cs typeface="Arial"/>
                <a:sym typeface="Arial"/>
              </a:rPr>
              <a:t>are rendered by the browser as visible parts of a web page.</a:t>
            </a:r>
            <a:br>
              <a:rPr lang="en-US" sz="2600">
                <a:solidFill>
                  <a:schemeClr val="dk1"/>
                </a:solidFill>
                <a:latin typeface="Arial"/>
                <a:ea typeface="Arial"/>
                <a:cs typeface="Arial"/>
                <a:sym typeface="Arial"/>
              </a:rPr>
            </a:br>
            <a:endParaRPr sz="2800" b="1">
              <a:solidFill>
                <a:schemeClr val="dk1"/>
              </a:solidFill>
              <a:latin typeface="Arial"/>
              <a:ea typeface="Arial"/>
              <a:cs typeface="Arial"/>
              <a:sym typeface="Arial"/>
            </a:endParaRPr>
          </a:p>
        </p:txBody>
      </p:sp>
      <p:pic>
        <p:nvPicPr>
          <p:cNvPr id="136" name="Google Shape;136;p18"/>
          <p:cNvPicPr preferRelativeResize="0"/>
          <p:nvPr/>
        </p:nvPicPr>
        <p:blipFill rotWithShape="1">
          <a:blip r:embed="rId3">
            <a:alphaModFix/>
          </a:blip>
          <a:srcRect/>
          <a:stretch/>
        </p:blipFill>
        <p:spPr>
          <a:xfrm>
            <a:off x="914400" y="2057400"/>
            <a:ext cx="7543800" cy="3530600"/>
          </a:xfrm>
          <a:prstGeom prst="rect">
            <a:avLst/>
          </a:prstGeom>
          <a:noFill/>
          <a:ln>
            <a:noFill/>
          </a:ln>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9"/>
          <p:cNvSpPr txBox="1">
            <a:spLocks noGrp="1"/>
          </p:cNvSpPr>
          <p:nvPr>
            <p:ph type="title"/>
          </p:nvPr>
        </p:nvSpPr>
        <p:spPr>
          <a:xfrm>
            <a:off x="304800" y="0"/>
            <a:ext cx="6858000" cy="65385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HTML Syntax (Basic)</a:t>
            </a:r>
            <a:endParaRPr/>
          </a:p>
        </p:txBody>
      </p:sp>
      <p:sp>
        <p:nvSpPr>
          <p:cNvPr id="143" name="Google Shape;143;p19"/>
          <p:cNvSpPr txBox="1"/>
          <p:nvPr/>
        </p:nvSpPr>
        <p:spPr>
          <a:xfrm>
            <a:off x="1583418" y="3203236"/>
            <a:ext cx="1371600" cy="707886"/>
          </a:xfrm>
          <a:prstGeom prst="rect">
            <a:avLst/>
          </a:prstGeom>
          <a:solidFill>
            <a:srgbClr val="C3514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b="1">
                <a:solidFill>
                  <a:schemeClr val="dk1"/>
                </a:solidFill>
                <a:latin typeface="Arial"/>
                <a:ea typeface="Arial"/>
                <a:cs typeface="Arial"/>
                <a:sym typeface="Arial"/>
              </a:rPr>
              <a:t>&lt;h1&gt;</a:t>
            </a:r>
            <a:endParaRPr/>
          </a:p>
        </p:txBody>
      </p:sp>
      <p:sp>
        <p:nvSpPr>
          <p:cNvPr id="144" name="Google Shape;144;p19"/>
          <p:cNvSpPr txBox="1"/>
          <p:nvPr/>
        </p:nvSpPr>
        <p:spPr>
          <a:xfrm>
            <a:off x="2955018" y="3200400"/>
            <a:ext cx="2988582" cy="707886"/>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b="1">
                <a:solidFill>
                  <a:schemeClr val="dk1"/>
                </a:solidFill>
                <a:latin typeface="Arial"/>
                <a:ea typeface="Arial"/>
                <a:cs typeface="Arial"/>
                <a:sym typeface="Arial"/>
              </a:rPr>
              <a:t>Welcome!!!</a:t>
            </a:r>
            <a:endParaRPr sz="4000" b="1">
              <a:solidFill>
                <a:schemeClr val="dk1"/>
              </a:solidFill>
              <a:latin typeface="Arial"/>
              <a:ea typeface="Arial"/>
              <a:cs typeface="Arial"/>
              <a:sym typeface="Arial"/>
            </a:endParaRPr>
          </a:p>
        </p:txBody>
      </p:sp>
      <p:sp>
        <p:nvSpPr>
          <p:cNvPr id="145" name="Google Shape;145;p19"/>
          <p:cNvSpPr txBox="1"/>
          <p:nvPr/>
        </p:nvSpPr>
        <p:spPr>
          <a:xfrm>
            <a:off x="5943600" y="3200400"/>
            <a:ext cx="1676400" cy="707886"/>
          </a:xfrm>
          <a:prstGeom prst="rect">
            <a:avLst/>
          </a:prstGeom>
          <a:solidFill>
            <a:srgbClr val="C3514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b="1">
                <a:solidFill>
                  <a:schemeClr val="dk1"/>
                </a:solidFill>
                <a:latin typeface="Arial"/>
                <a:ea typeface="Arial"/>
                <a:cs typeface="Arial"/>
                <a:sym typeface="Arial"/>
              </a:rPr>
              <a:t>&lt;/h1&gt;</a:t>
            </a:r>
            <a:endParaRPr/>
          </a:p>
        </p:txBody>
      </p:sp>
      <p:sp>
        <p:nvSpPr>
          <p:cNvPr id="146" name="Google Shape;146;p19"/>
          <p:cNvSpPr txBox="1"/>
          <p:nvPr/>
        </p:nvSpPr>
        <p:spPr>
          <a:xfrm>
            <a:off x="1402538" y="4725918"/>
            <a:ext cx="1733360"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Opening Tag</a:t>
            </a:r>
            <a:endParaRPr/>
          </a:p>
        </p:txBody>
      </p:sp>
      <p:sp>
        <p:nvSpPr>
          <p:cNvPr id="147" name="Google Shape;147;p19"/>
          <p:cNvSpPr txBox="1"/>
          <p:nvPr/>
        </p:nvSpPr>
        <p:spPr>
          <a:xfrm>
            <a:off x="5986027" y="4725918"/>
            <a:ext cx="1633973"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Closing Tag</a:t>
            </a:r>
            <a:endParaRPr/>
          </a:p>
        </p:txBody>
      </p:sp>
      <p:sp>
        <p:nvSpPr>
          <p:cNvPr id="148" name="Google Shape;148;p19"/>
          <p:cNvSpPr txBox="1"/>
          <p:nvPr/>
        </p:nvSpPr>
        <p:spPr>
          <a:xfrm>
            <a:off x="3807092" y="1671481"/>
            <a:ext cx="1225015"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Content </a:t>
            </a:r>
            <a:endParaRPr/>
          </a:p>
        </p:txBody>
      </p:sp>
      <p:cxnSp>
        <p:nvCxnSpPr>
          <p:cNvPr id="149" name="Google Shape;149;p19"/>
          <p:cNvCxnSpPr>
            <a:stCxn id="146" idx="0"/>
            <a:endCxn id="143" idx="2"/>
          </p:cNvCxnSpPr>
          <p:nvPr/>
        </p:nvCxnSpPr>
        <p:spPr>
          <a:xfrm rot="10800000">
            <a:off x="2269218" y="3911118"/>
            <a:ext cx="0" cy="814800"/>
          </a:xfrm>
          <a:prstGeom prst="straightConnector1">
            <a:avLst/>
          </a:prstGeom>
          <a:noFill/>
          <a:ln w="63500" cap="flat" cmpd="sng">
            <a:solidFill>
              <a:schemeClr val="accent1"/>
            </a:solidFill>
            <a:prstDash val="solid"/>
            <a:miter lim="800000"/>
            <a:headEnd type="none" w="sm" len="sm"/>
            <a:tailEnd type="triangle" w="med" len="med"/>
          </a:ln>
        </p:spPr>
      </p:cxnSp>
      <p:cxnSp>
        <p:nvCxnSpPr>
          <p:cNvPr id="150" name="Google Shape;150;p19"/>
          <p:cNvCxnSpPr/>
          <p:nvPr/>
        </p:nvCxnSpPr>
        <p:spPr>
          <a:xfrm rot="10800000">
            <a:off x="6781800" y="3893991"/>
            <a:ext cx="0" cy="814796"/>
          </a:xfrm>
          <a:prstGeom prst="straightConnector1">
            <a:avLst/>
          </a:prstGeom>
          <a:noFill/>
          <a:ln w="63500" cap="flat" cmpd="sng">
            <a:solidFill>
              <a:schemeClr val="accent1"/>
            </a:solidFill>
            <a:prstDash val="solid"/>
            <a:miter lim="800000"/>
            <a:headEnd type="none" w="sm" len="sm"/>
            <a:tailEnd type="triangle" w="med" len="med"/>
          </a:ln>
        </p:spPr>
      </p:cxnSp>
      <p:cxnSp>
        <p:nvCxnSpPr>
          <p:cNvPr id="151" name="Google Shape;151;p19"/>
          <p:cNvCxnSpPr/>
          <p:nvPr/>
        </p:nvCxnSpPr>
        <p:spPr>
          <a:xfrm>
            <a:off x="4422833" y="2211318"/>
            <a:ext cx="0" cy="989082"/>
          </a:xfrm>
          <a:prstGeom prst="straightConnector1">
            <a:avLst/>
          </a:prstGeom>
          <a:noFill/>
          <a:ln w="63500" cap="flat" cmpd="sng">
            <a:solidFill>
              <a:schemeClr val="accent1"/>
            </a:solidFill>
            <a:prstDash val="solid"/>
            <a:miter lim="800000"/>
            <a:headEnd type="none" w="sm" len="sm"/>
            <a:tailEnd type="triangle" w="med" len="med"/>
          </a:ln>
        </p:spPr>
      </p:cxn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0"/>
          <p:cNvSpPr txBox="1">
            <a:spLocks noGrp="1"/>
          </p:cNvSpPr>
          <p:nvPr>
            <p:ph type="title"/>
          </p:nvPr>
        </p:nvSpPr>
        <p:spPr>
          <a:xfrm>
            <a:off x="304800" y="18081"/>
            <a:ext cx="6858000" cy="65385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HTML Syntax (with Attribute)</a:t>
            </a:r>
            <a:endParaRPr/>
          </a:p>
        </p:txBody>
      </p:sp>
      <p:pic>
        <p:nvPicPr>
          <p:cNvPr id="158" name="Google Shape;158;p20"/>
          <p:cNvPicPr preferRelativeResize="0"/>
          <p:nvPr/>
        </p:nvPicPr>
        <p:blipFill rotWithShape="1">
          <a:blip r:embed="rId3">
            <a:alphaModFix/>
          </a:blip>
          <a:srcRect/>
          <a:stretch/>
        </p:blipFill>
        <p:spPr>
          <a:xfrm>
            <a:off x="88603" y="1326000"/>
            <a:ext cx="9251749" cy="4682334"/>
          </a:xfrm>
          <a:prstGeom prst="rect">
            <a:avLst/>
          </a:prstGeom>
          <a:noFill/>
          <a:ln>
            <a:noFill/>
          </a:ln>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1"/>
          <p:cNvSpPr txBox="1">
            <a:spLocks noGrp="1"/>
          </p:cNvSpPr>
          <p:nvPr>
            <p:ph type="title"/>
          </p:nvPr>
        </p:nvSpPr>
        <p:spPr>
          <a:xfrm>
            <a:off x="304800" y="0"/>
            <a:ext cx="6858000" cy="65385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Tricky Tags (Self-Closing)</a:t>
            </a:r>
            <a:endParaRPr/>
          </a:p>
        </p:txBody>
      </p:sp>
      <p:pic>
        <p:nvPicPr>
          <p:cNvPr id="165" name="Google Shape;165;p21"/>
          <p:cNvPicPr preferRelativeResize="0"/>
          <p:nvPr/>
        </p:nvPicPr>
        <p:blipFill rotWithShape="1">
          <a:blip r:embed="rId3">
            <a:alphaModFix/>
          </a:blip>
          <a:srcRect/>
          <a:stretch/>
        </p:blipFill>
        <p:spPr>
          <a:xfrm>
            <a:off x="729073" y="1439590"/>
            <a:ext cx="7907197" cy="3718882"/>
          </a:xfrm>
          <a:prstGeom prst="rect">
            <a:avLst/>
          </a:prstGeom>
          <a:noFill/>
          <a:ln>
            <a:noFill/>
          </a:ln>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2"/>
          <p:cNvSpPr txBox="1">
            <a:spLocks noGrp="1"/>
          </p:cNvSpPr>
          <p:nvPr>
            <p:ph type="title"/>
          </p:nvPr>
        </p:nvSpPr>
        <p:spPr>
          <a:xfrm>
            <a:off x="304800" y="0"/>
            <a:ext cx="5470526" cy="65385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CSS</a:t>
            </a:r>
            <a:endParaRPr sz="2400" b="1" i="0" u="none" strike="noStrike" cap="none">
              <a:solidFill>
                <a:schemeClr val="dk1"/>
              </a:solidFill>
              <a:latin typeface="Arial"/>
              <a:ea typeface="Arial"/>
              <a:cs typeface="Arial"/>
              <a:sym typeface="Arial"/>
            </a:endParaRPr>
          </a:p>
        </p:txBody>
      </p:sp>
      <p:pic>
        <p:nvPicPr>
          <p:cNvPr id="172" name="Google Shape;172;p22"/>
          <p:cNvPicPr preferRelativeResize="0"/>
          <p:nvPr/>
        </p:nvPicPr>
        <p:blipFill rotWithShape="1">
          <a:blip r:embed="rId3">
            <a:alphaModFix/>
          </a:blip>
          <a:srcRect/>
          <a:stretch/>
        </p:blipFill>
        <p:spPr>
          <a:xfrm>
            <a:off x="533400" y="663084"/>
            <a:ext cx="2943994" cy="4101965"/>
          </a:xfrm>
          <a:prstGeom prst="rect">
            <a:avLst/>
          </a:prstGeom>
          <a:noFill/>
          <a:ln>
            <a:noFill/>
          </a:ln>
        </p:spPr>
      </p:pic>
      <p:sp>
        <p:nvSpPr>
          <p:cNvPr id="173" name="Google Shape;173;p22"/>
          <p:cNvSpPr/>
          <p:nvPr/>
        </p:nvSpPr>
        <p:spPr>
          <a:xfrm>
            <a:off x="-1" y="5016365"/>
            <a:ext cx="9155741" cy="1384435"/>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74" name="Google Shape;174;p22"/>
          <p:cNvSpPr/>
          <p:nvPr/>
        </p:nvSpPr>
        <p:spPr>
          <a:xfrm>
            <a:off x="0" y="5216963"/>
            <a:ext cx="8970158" cy="1631216"/>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lt1"/>
              </a:buClr>
              <a:buSzPts val="2000"/>
              <a:buFont typeface="Arial"/>
              <a:buChar char="•"/>
            </a:pPr>
            <a:r>
              <a:rPr lang="en-US" sz="2000" b="1">
                <a:solidFill>
                  <a:schemeClr val="lt1"/>
                </a:solidFill>
                <a:latin typeface="Arial"/>
                <a:ea typeface="Arial"/>
                <a:cs typeface="Arial"/>
                <a:sym typeface="Arial"/>
              </a:rPr>
              <a:t>CSS </a:t>
            </a:r>
            <a:r>
              <a:rPr lang="en-US" sz="2000">
                <a:solidFill>
                  <a:schemeClr val="lt1"/>
                </a:solidFill>
                <a:latin typeface="Arial"/>
                <a:ea typeface="Arial"/>
                <a:cs typeface="Arial"/>
                <a:sym typeface="Arial"/>
              </a:rPr>
              <a:t>describes how and where elements should appear on the page.</a:t>
            </a:r>
            <a:endParaRPr/>
          </a:p>
          <a:p>
            <a:pPr marL="342900" marR="0" lvl="0" indent="-215900" algn="l" rtl="0">
              <a:spcBef>
                <a:spcPts val="0"/>
              </a:spcBef>
              <a:spcAft>
                <a:spcPts val="0"/>
              </a:spcAft>
              <a:buClr>
                <a:schemeClr val="dk1"/>
              </a:buClr>
              <a:buSzPts val="2000"/>
              <a:buFont typeface="Arial"/>
              <a:buNone/>
            </a:pPr>
            <a:endParaRPr sz="2000">
              <a:solidFill>
                <a:schemeClr val="lt1"/>
              </a:solidFill>
              <a:latin typeface="Arial"/>
              <a:ea typeface="Arial"/>
              <a:cs typeface="Arial"/>
              <a:sym typeface="Arial"/>
            </a:endParaRPr>
          </a:p>
          <a:p>
            <a:pPr marL="342900" marR="0" lvl="0" indent="-342900" algn="l" rtl="0">
              <a:spcBef>
                <a:spcPts val="0"/>
              </a:spcBef>
              <a:spcAft>
                <a:spcPts val="0"/>
              </a:spcAft>
              <a:buClr>
                <a:schemeClr val="lt1"/>
              </a:buClr>
              <a:buSzPts val="2000"/>
              <a:buFont typeface="Arial"/>
              <a:buChar char="•"/>
            </a:pPr>
            <a:r>
              <a:rPr lang="en-US" sz="2000">
                <a:solidFill>
                  <a:schemeClr val="lt1"/>
                </a:solidFill>
                <a:latin typeface="Arial"/>
                <a:ea typeface="Arial"/>
                <a:cs typeface="Arial"/>
                <a:sym typeface="Arial"/>
              </a:rPr>
              <a:t>It defines things such as color, placement, fonts, sizes, and more.</a:t>
            </a:r>
            <a:endParaRPr/>
          </a:p>
          <a:p>
            <a:pPr marL="342900" marR="0" lvl="0" indent="-215900" algn="l" rtl="0">
              <a:spcBef>
                <a:spcPts val="0"/>
              </a:spcBef>
              <a:spcAft>
                <a:spcPts val="0"/>
              </a:spcAft>
              <a:buClr>
                <a:schemeClr val="dk1"/>
              </a:buClr>
              <a:buSzPts val="2000"/>
              <a:buFont typeface="Arial"/>
              <a:buNone/>
            </a:pPr>
            <a:endParaRPr sz="2000" b="1" u="sng">
              <a:solidFill>
                <a:schemeClr val="lt1"/>
              </a:solidFill>
              <a:latin typeface="Arial"/>
              <a:ea typeface="Arial"/>
              <a:cs typeface="Arial"/>
              <a:sym typeface="Arial"/>
            </a:endParaRPr>
          </a:p>
          <a:p>
            <a:pPr marL="342900" marR="0" lvl="0" indent="-215900" algn="l" rtl="0">
              <a:spcBef>
                <a:spcPts val="0"/>
              </a:spcBef>
              <a:spcAft>
                <a:spcPts val="0"/>
              </a:spcAft>
              <a:buClr>
                <a:schemeClr val="dk1"/>
              </a:buClr>
              <a:buSzPts val="2000"/>
              <a:buFont typeface="Arial"/>
              <a:buNone/>
            </a:pPr>
            <a:endParaRPr sz="2000" b="1" u="sng">
              <a:solidFill>
                <a:schemeClr val="lt1"/>
              </a:solidFill>
              <a:latin typeface="Arial"/>
              <a:ea typeface="Arial"/>
              <a:cs typeface="Arial"/>
              <a:sym typeface="Arial"/>
            </a:endParaRPr>
          </a:p>
        </p:txBody>
      </p:sp>
      <p:pic>
        <p:nvPicPr>
          <p:cNvPr id="175" name="Google Shape;175;p22"/>
          <p:cNvPicPr preferRelativeResize="0"/>
          <p:nvPr/>
        </p:nvPicPr>
        <p:blipFill rotWithShape="1">
          <a:blip r:embed="rId4">
            <a:alphaModFix/>
          </a:blip>
          <a:srcRect/>
          <a:stretch/>
        </p:blipFill>
        <p:spPr>
          <a:xfrm>
            <a:off x="4724400" y="1268613"/>
            <a:ext cx="3621479" cy="3499749"/>
          </a:xfrm>
          <a:prstGeom prst="rect">
            <a:avLst/>
          </a:prstGeom>
          <a:noFill/>
          <a:ln>
            <a:noFill/>
          </a:ln>
        </p:spPr>
      </p:pic>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3"/>
          <p:cNvSpPr txBox="1">
            <a:spLocks noGrp="1"/>
          </p:cNvSpPr>
          <p:nvPr>
            <p:ph type="title"/>
          </p:nvPr>
        </p:nvSpPr>
        <p:spPr>
          <a:xfrm>
            <a:off x="304800" y="0"/>
            <a:ext cx="5470526" cy="65385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CSS</a:t>
            </a:r>
            <a:endParaRPr sz="2400" b="1" i="0" u="none" strike="noStrike" cap="none">
              <a:solidFill>
                <a:schemeClr val="dk1"/>
              </a:solidFill>
              <a:latin typeface="Arial"/>
              <a:ea typeface="Arial"/>
              <a:cs typeface="Arial"/>
              <a:sym typeface="Arial"/>
            </a:endParaRPr>
          </a:p>
        </p:txBody>
      </p:sp>
      <p:sp>
        <p:nvSpPr>
          <p:cNvPr id="182" name="Google Shape;182;p23"/>
          <p:cNvSpPr txBox="1"/>
          <p:nvPr/>
        </p:nvSpPr>
        <p:spPr>
          <a:xfrm>
            <a:off x="196850" y="914400"/>
            <a:ext cx="8947150" cy="5676985"/>
          </a:xfrm>
          <a:prstGeom prst="rect">
            <a:avLst/>
          </a:prstGeom>
          <a:noFill/>
          <a:ln>
            <a:noFill/>
          </a:ln>
        </p:spPr>
        <p:txBody>
          <a:bodyPr spcFirstLastPara="1" wrap="square" lIns="91425" tIns="91425" rIns="91425" bIns="91425" anchor="t" anchorCtr="0">
            <a:noAutofit/>
          </a:bodyPr>
          <a:lstStyle/>
          <a:p>
            <a:pPr marL="685800" marR="0" lvl="0" indent="-304800" algn="l" rtl="0">
              <a:spcBef>
                <a:spcPts val="0"/>
              </a:spcBef>
              <a:spcAft>
                <a:spcPts val="0"/>
              </a:spcAft>
              <a:buClr>
                <a:schemeClr val="dk1"/>
              </a:buClr>
              <a:buSzPts val="2400"/>
              <a:buFont typeface="Arial"/>
              <a:buNone/>
            </a:pPr>
            <a:endParaRPr sz="2400" b="1">
              <a:solidFill>
                <a:schemeClr val="dk1"/>
              </a:solidFill>
              <a:latin typeface="Arial"/>
              <a:ea typeface="Arial"/>
              <a:cs typeface="Arial"/>
              <a:sym typeface="Arial"/>
            </a:endParaRPr>
          </a:p>
          <a:p>
            <a:pPr marL="685800" marR="0" lvl="0" indent="-457200" algn="l" rtl="0">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Stands for “</a:t>
            </a:r>
            <a:r>
              <a:rPr lang="en-US" sz="2400" b="1">
                <a:solidFill>
                  <a:schemeClr val="dk1"/>
                </a:solidFill>
                <a:latin typeface="Arial"/>
                <a:ea typeface="Arial"/>
                <a:cs typeface="Arial"/>
                <a:sym typeface="Arial"/>
              </a:rPr>
              <a:t>C</a:t>
            </a:r>
            <a:r>
              <a:rPr lang="en-US" sz="2400">
                <a:solidFill>
                  <a:schemeClr val="dk1"/>
                </a:solidFill>
                <a:latin typeface="Arial"/>
                <a:ea typeface="Arial"/>
                <a:cs typeface="Arial"/>
                <a:sym typeface="Arial"/>
              </a:rPr>
              <a:t>ascading </a:t>
            </a:r>
            <a:r>
              <a:rPr lang="en-US" sz="2400" b="1">
                <a:solidFill>
                  <a:schemeClr val="dk1"/>
                </a:solidFill>
                <a:latin typeface="Arial"/>
                <a:ea typeface="Arial"/>
                <a:cs typeface="Arial"/>
                <a:sym typeface="Arial"/>
              </a:rPr>
              <a:t>S</a:t>
            </a:r>
            <a:r>
              <a:rPr lang="en-US" sz="2400">
                <a:solidFill>
                  <a:schemeClr val="dk1"/>
                </a:solidFill>
                <a:latin typeface="Arial"/>
                <a:ea typeface="Arial"/>
                <a:cs typeface="Arial"/>
                <a:sym typeface="Arial"/>
              </a:rPr>
              <a:t>tyle </a:t>
            </a:r>
            <a:r>
              <a:rPr lang="en-US" sz="2400" b="1">
                <a:solidFill>
                  <a:schemeClr val="dk1"/>
                </a:solidFill>
                <a:latin typeface="Arial"/>
                <a:ea typeface="Arial"/>
                <a:cs typeface="Arial"/>
                <a:sym typeface="Arial"/>
              </a:rPr>
              <a:t>S</a:t>
            </a:r>
            <a:r>
              <a:rPr lang="en-US" sz="2400">
                <a:solidFill>
                  <a:schemeClr val="dk1"/>
                </a:solidFill>
                <a:latin typeface="Arial"/>
                <a:ea typeface="Arial"/>
                <a:cs typeface="Arial"/>
                <a:sym typeface="Arial"/>
              </a:rPr>
              <a:t>heets”.</a:t>
            </a:r>
            <a:endParaRPr sz="2400">
              <a:solidFill>
                <a:schemeClr val="dk1"/>
              </a:solidFill>
              <a:latin typeface="Arial"/>
              <a:ea typeface="Arial"/>
              <a:cs typeface="Arial"/>
              <a:sym typeface="Arial"/>
            </a:endParaRPr>
          </a:p>
          <a:p>
            <a:pPr marL="685800" marR="0" lvl="0" indent="-30480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a:p>
            <a:pPr marL="685800" marR="0" lvl="0" indent="-457200" algn="l" rtl="0">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Responsible for a web page’s </a:t>
            </a:r>
            <a:r>
              <a:rPr lang="en-US" sz="2400" b="1">
                <a:solidFill>
                  <a:schemeClr val="dk1"/>
                </a:solidFill>
                <a:latin typeface="Arial"/>
                <a:ea typeface="Arial"/>
                <a:cs typeface="Arial"/>
                <a:sym typeface="Arial"/>
              </a:rPr>
              <a:t>presentation</a:t>
            </a:r>
            <a:r>
              <a:rPr lang="en-US" sz="2400">
                <a:solidFill>
                  <a:schemeClr val="dk1"/>
                </a:solidFill>
                <a:latin typeface="Arial"/>
                <a:ea typeface="Arial"/>
                <a:cs typeface="Arial"/>
                <a:sym typeface="Arial"/>
              </a:rPr>
              <a:t>.</a:t>
            </a:r>
            <a:br>
              <a:rPr lang="en-US" sz="2400">
                <a:solidFill>
                  <a:schemeClr val="dk1"/>
                </a:solidFill>
                <a:latin typeface="Arial"/>
                <a:ea typeface="Arial"/>
                <a:cs typeface="Arial"/>
                <a:sym typeface="Arial"/>
              </a:rPr>
            </a:br>
            <a:endParaRPr sz="2400">
              <a:solidFill>
                <a:schemeClr val="dk1"/>
              </a:solidFill>
              <a:latin typeface="Arial"/>
              <a:ea typeface="Arial"/>
              <a:cs typeface="Arial"/>
              <a:sym typeface="Arial"/>
            </a:endParaRPr>
          </a:p>
          <a:p>
            <a:pPr marL="685800" marR="0" lvl="0" indent="-457200" algn="l" rtl="0">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Describes how each HTML element should appear on the screen. This can be anything from how/where an element is positioned to its size, color, and much more.</a:t>
            </a:r>
            <a:br>
              <a:rPr lang="en-US" sz="2400">
                <a:solidFill>
                  <a:schemeClr val="dk1"/>
                </a:solidFill>
                <a:latin typeface="Arial"/>
                <a:ea typeface="Arial"/>
                <a:cs typeface="Arial"/>
                <a:sym typeface="Arial"/>
              </a:rPr>
            </a:br>
            <a:endParaRPr sz="2400">
              <a:solidFill>
                <a:schemeClr val="dk1"/>
              </a:solidFill>
              <a:latin typeface="Arial"/>
              <a:ea typeface="Arial"/>
              <a:cs typeface="Arial"/>
              <a:sym typeface="Arial"/>
            </a:endParaRPr>
          </a:p>
          <a:p>
            <a:pPr marL="685800" marR="0" lvl="0" indent="-457200" algn="l" rtl="0">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CSS is what makes web pages look good.</a:t>
            </a:r>
            <a:br>
              <a:rPr lang="en-US" sz="2400">
                <a:solidFill>
                  <a:schemeClr val="dk1"/>
                </a:solidFill>
                <a:latin typeface="Arial"/>
                <a:ea typeface="Arial"/>
                <a:cs typeface="Arial"/>
                <a:sym typeface="Arial"/>
              </a:rPr>
            </a:br>
            <a:endParaRPr sz="2400">
              <a:solidFill>
                <a:schemeClr val="dk1"/>
              </a:solidFill>
              <a:latin typeface="Arial"/>
              <a:ea typeface="Arial"/>
              <a:cs typeface="Arial"/>
              <a:sym typeface="Arial"/>
            </a:endParaRPr>
          </a:p>
          <a:p>
            <a:pPr marL="685800" marR="0" lvl="0" indent="-457200" algn="l" rtl="0">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CSS rules are made up of selectors and declarations.</a:t>
            </a:r>
            <a:endParaRP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4"/>
          <p:cNvSpPr txBox="1">
            <a:spLocks noGrp="1"/>
          </p:cNvSpPr>
          <p:nvPr>
            <p:ph type="title"/>
          </p:nvPr>
        </p:nvSpPr>
        <p:spPr>
          <a:xfrm>
            <a:off x="304800" y="0"/>
            <a:ext cx="5470526" cy="65385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CSS Syntax</a:t>
            </a:r>
            <a:endParaRPr/>
          </a:p>
        </p:txBody>
      </p:sp>
      <p:sp>
        <p:nvSpPr>
          <p:cNvPr id="189" name="Google Shape;189;p24"/>
          <p:cNvSpPr txBox="1"/>
          <p:nvPr/>
        </p:nvSpPr>
        <p:spPr>
          <a:xfrm>
            <a:off x="442993" y="1066800"/>
            <a:ext cx="8153400" cy="3352800"/>
          </a:xfrm>
          <a:prstGeom prst="rect">
            <a:avLst/>
          </a:prstGeom>
          <a:noFill/>
          <a:ln>
            <a:noFill/>
          </a:ln>
        </p:spPr>
        <p:txBody>
          <a:bodyPr spcFirstLastPara="1" wrap="square" lIns="91425" tIns="45700" rIns="91425" bIns="45700" anchor="t" anchorCtr="0">
            <a:noAutofit/>
          </a:bodyPr>
          <a:lstStyle/>
          <a:p>
            <a:pPr marL="257175" marR="0" lvl="0" indent="-257175" algn="l" rtl="0">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CSS works by adding style </a:t>
            </a:r>
            <a:r>
              <a:rPr lang="en-US" sz="2400" b="1">
                <a:solidFill>
                  <a:schemeClr val="dk1"/>
                </a:solidFill>
                <a:latin typeface="Arial"/>
                <a:ea typeface="Arial"/>
                <a:cs typeface="Arial"/>
                <a:sym typeface="Arial"/>
              </a:rPr>
              <a:t>declarations</a:t>
            </a:r>
            <a:r>
              <a:rPr lang="en-US" sz="2400">
                <a:solidFill>
                  <a:schemeClr val="dk1"/>
                </a:solidFill>
                <a:latin typeface="Arial"/>
                <a:ea typeface="Arial"/>
                <a:cs typeface="Arial"/>
                <a:sym typeface="Arial"/>
              </a:rPr>
              <a:t> to </a:t>
            </a:r>
            <a:r>
              <a:rPr lang="en-US" sz="2400" b="1">
                <a:solidFill>
                  <a:schemeClr val="dk1"/>
                </a:solidFill>
                <a:latin typeface="Arial"/>
                <a:ea typeface="Arial"/>
                <a:cs typeface="Arial"/>
                <a:sym typeface="Arial"/>
              </a:rPr>
              <a:t>selectors</a:t>
            </a:r>
            <a:r>
              <a:rPr lang="en-US" sz="2400">
                <a:solidFill>
                  <a:schemeClr val="dk1"/>
                </a:solidFill>
                <a:latin typeface="Arial"/>
                <a:ea typeface="Arial"/>
                <a:cs typeface="Arial"/>
                <a:sym typeface="Arial"/>
              </a:rPr>
              <a:t>.</a:t>
            </a:r>
            <a:endParaRPr/>
          </a:p>
          <a:p>
            <a:pPr marL="257175" marR="0" lvl="0" indent="-104775" algn="l" rtl="0">
              <a:spcBef>
                <a:spcPts val="480"/>
              </a:spcBef>
              <a:spcAft>
                <a:spcPts val="0"/>
              </a:spcAft>
              <a:buClr>
                <a:schemeClr val="dk1"/>
              </a:buClr>
              <a:buSzPts val="2400"/>
              <a:buFont typeface="Arial"/>
              <a:buNone/>
            </a:pPr>
            <a:endParaRPr sz="2400" b="1">
              <a:solidFill>
                <a:schemeClr val="dk1"/>
              </a:solidFill>
              <a:latin typeface="Arial"/>
              <a:ea typeface="Arial"/>
              <a:cs typeface="Arial"/>
              <a:sym typeface="Arial"/>
            </a:endParaRPr>
          </a:p>
          <a:p>
            <a:pPr marL="257175" marR="0" lvl="0" indent="-257175" algn="l" rtl="0">
              <a:spcBef>
                <a:spcPts val="480"/>
              </a:spcBef>
              <a:spcAft>
                <a:spcPts val="0"/>
              </a:spcAft>
              <a:buClr>
                <a:schemeClr val="dk1"/>
              </a:buClr>
              <a:buSzPts val="2400"/>
              <a:buFont typeface="Arial"/>
              <a:buChar char="•"/>
            </a:pPr>
            <a:r>
              <a:rPr lang="en-US" sz="2400">
                <a:solidFill>
                  <a:schemeClr val="dk1"/>
                </a:solidFill>
                <a:latin typeface="Arial"/>
                <a:ea typeface="Arial"/>
                <a:cs typeface="Arial"/>
                <a:sym typeface="Arial"/>
              </a:rPr>
              <a:t>If a selector matches any HTML elements, the browser will apply the defined </a:t>
            </a:r>
            <a:r>
              <a:rPr lang="en-US" sz="2400" b="1">
                <a:solidFill>
                  <a:schemeClr val="dk1"/>
                </a:solidFill>
                <a:latin typeface="Arial"/>
                <a:ea typeface="Arial"/>
                <a:cs typeface="Arial"/>
                <a:sym typeface="Arial"/>
              </a:rPr>
              <a:t>styles </a:t>
            </a:r>
            <a:r>
              <a:rPr lang="en-US" sz="2400">
                <a:solidFill>
                  <a:schemeClr val="dk1"/>
                </a:solidFill>
                <a:latin typeface="Arial"/>
                <a:ea typeface="Arial"/>
                <a:cs typeface="Arial"/>
                <a:sym typeface="Arial"/>
              </a:rPr>
              <a:t>to those elements.</a:t>
            </a:r>
            <a:endParaRPr sz="2400">
              <a:solidFill>
                <a:schemeClr val="dk1"/>
              </a:solidFill>
              <a:latin typeface="Arial"/>
              <a:ea typeface="Arial"/>
              <a:cs typeface="Arial"/>
              <a:sym typeface="Arial"/>
            </a:endParaRPr>
          </a:p>
          <a:p>
            <a:pPr marL="257175" marR="0" lvl="0" indent="-130175" algn="l" rtl="0">
              <a:spcBef>
                <a:spcPts val="400"/>
              </a:spcBef>
              <a:spcAft>
                <a:spcPts val="0"/>
              </a:spcAft>
              <a:buClr>
                <a:schemeClr val="dk1"/>
              </a:buClr>
              <a:buSzPts val="2000"/>
              <a:buFont typeface="Arial"/>
              <a:buNone/>
            </a:pPr>
            <a:endParaRPr sz="2000">
              <a:solidFill>
                <a:schemeClr val="dk1"/>
              </a:solidFill>
              <a:latin typeface="Arial"/>
              <a:ea typeface="Arial"/>
              <a:cs typeface="Arial"/>
              <a:sym typeface="Arial"/>
            </a:endParaRPr>
          </a:p>
          <a:p>
            <a:pPr marL="0" marR="0" lvl="0" indent="0" algn="l" rtl="0">
              <a:spcBef>
                <a:spcPts val="400"/>
              </a:spcBef>
              <a:spcAft>
                <a:spcPts val="0"/>
              </a:spcAft>
              <a:buClr>
                <a:schemeClr val="dk1"/>
              </a:buClr>
              <a:buSzPts val="2000"/>
              <a:buFont typeface="Arial"/>
              <a:buNone/>
            </a:pPr>
            <a:endParaRPr sz="2000" b="1">
              <a:solidFill>
                <a:schemeClr val="dk1"/>
              </a:solidFill>
              <a:latin typeface="Arial"/>
              <a:ea typeface="Arial"/>
              <a:cs typeface="Arial"/>
              <a:sym typeface="Arial"/>
            </a:endParaRPr>
          </a:p>
          <a:p>
            <a:pPr marL="0" marR="0" lvl="0" indent="0" algn="l" rtl="0">
              <a:spcBef>
                <a:spcPts val="400"/>
              </a:spcBef>
              <a:spcAft>
                <a:spcPts val="0"/>
              </a:spcAft>
              <a:buClr>
                <a:schemeClr val="dk1"/>
              </a:buClr>
              <a:buSzPts val="2000"/>
              <a:buFont typeface="Arial"/>
              <a:buNone/>
            </a:pPr>
            <a:endParaRPr sz="2000" b="1">
              <a:solidFill>
                <a:schemeClr val="dk1"/>
              </a:solidFill>
              <a:latin typeface="Arial"/>
              <a:ea typeface="Arial"/>
              <a:cs typeface="Arial"/>
              <a:sym typeface="Arial"/>
            </a:endParaRPr>
          </a:p>
          <a:p>
            <a:pPr marL="0" marR="0" lvl="0" indent="0" algn="l" rtl="0">
              <a:spcBef>
                <a:spcPts val="400"/>
              </a:spcBef>
              <a:spcAft>
                <a:spcPts val="0"/>
              </a:spcAft>
              <a:buClr>
                <a:schemeClr val="dk1"/>
              </a:buClr>
              <a:buSzPts val="2000"/>
              <a:buFont typeface="Arial"/>
              <a:buNone/>
            </a:pPr>
            <a:endParaRPr sz="2000">
              <a:solidFill>
                <a:schemeClr val="dk1"/>
              </a:solidFill>
              <a:latin typeface="Arial"/>
              <a:ea typeface="Arial"/>
              <a:cs typeface="Arial"/>
              <a:sym typeface="Arial"/>
            </a:endParaRPr>
          </a:p>
        </p:txBody>
      </p:sp>
      <p:pic>
        <p:nvPicPr>
          <p:cNvPr id="190" name="Google Shape;190;p24" descr="http://en.support.files.wordpress.com/2011/09/css-selectors-lrg.png"/>
          <p:cNvPicPr preferRelativeResize="0"/>
          <p:nvPr/>
        </p:nvPicPr>
        <p:blipFill rotWithShape="1">
          <a:blip r:embed="rId3">
            <a:alphaModFix/>
          </a:blip>
          <a:srcRect/>
          <a:stretch/>
        </p:blipFill>
        <p:spPr>
          <a:xfrm>
            <a:off x="457200" y="3276600"/>
            <a:ext cx="8409694" cy="2883325"/>
          </a:xfrm>
          <a:prstGeom prst="rect">
            <a:avLst/>
          </a:prstGeom>
          <a:noFill/>
          <a:ln w="9525" cap="flat" cmpd="sng">
            <a:solidFill>
              <a:srgbClr val="2F5496"/>
            </a:solidFill>
            <a:prstDash val="solid"/>
            <a:round/>
            <a:headEnd type="none" w="sm" len="sm"/>
            <a:tailEnd type="none" w="sm" len="sm"/>
          </a:ln>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5"/>
          <p:cNvSpPr txBox="1">
            <a:spLocks noGrp="1"/>
          </p:cNvSpPr>
          <p:nvPr>
            <p:ph type="title"/>
          </p:nvPr>
        </p:nvSpPr>
        <p:spPr>
          <a:xfrm>
            <a:off x="304800" y="0"/>
            <a:ext cx="5470526" cy="65385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JavaScript</a:t>
            </a:r>
            <a:endParaRPr sz="2400" b="1" i="0" u="none" strike="noStrike" cap="none">
              <a:solidFill>
                <a:schemeClr val="dk1"/>
              </a:solidFill>
              <a:latin typeface="Arial"/>
              <a:ea typeface="Arial"/>
              <a:cs typeface="Arial"/>
              <a:sym typeface="Arial"/>
            </a:endParaRPr>
          </a:p>
        </p:txBody>
      </p:sp>
      <p:pic>
        <p:nvPicPr>
          <p:cNvPr id="197" name="Google Shape;197;p25"/>
          <p:cNvPicPr preferRelativeResize="0"/>
          <p:nvPr/>
        </p:nvPicPr>
        <p:blipFill rotWithShape="1">
          <a:blip r:embed="rId3">
            <a:alphaModFix/>
          </a:blip>
          <a:srcRect/>
          <a:stretch/>
        </p:blipFill>
        <p:spPr>
          <a:xfrm>
            <a:off x="578984" y="1082092"/>
            <a:ext cx="2943994" cy="3766580"/>
          </a:xfrm>
          <a:prstGeom prst="rect">
            <a:avLst/>
          </a:prstGeom>
          <a:noFill/>
          <a:ln>
            <a:noFill/>
          </a:ln>
        </p:spPr>
      </p:pic>
      <p:pic>
        <p:nvPicPr>
          <p:cNvPr id="198" name="Google Shape;198;p25"/>
          <p:cNvPicPr preferRelativeResize="0"/>
          <p:nvPr/>
        </p:nvPicPr>
        <p:blipFill rotWithShape="1">
          <a:blip r:embed="rId4">
            <a:alphaModFix/>
          </a:blip>
          <a:srcRect/>
          <a:stretch/>
        </p:blipFill>
        <p:spPr>
          <a:xfrm>
            <a:off x="4166028" y="1637200"/>
            <a:ext cx="4296660" cy="3017053"/>
          </a:xfrm>
          <a:prstGeom prst="rect">
            <a:avLst/>
          </a:prstGeom>
          <a:noFill/>
          <a:ln>
            <a:noFill/>
          </a:ln>
        </p:spPr>
      </p:pic>
      <p:sp>
        <p:nvSpPr>
          <p:cNvPr id="199" name="Google Shape;199;p25"/>
          <p:cNvSpPr/>
          <p:nvPr/>
        </p:nvSpPr>
        <p:spPr>
          <a:xfrm>
            <a:off x="-1" y="5203711"/>
            <a:ext cx="9155741" cy="1197089"/>
          </a:xfrm>
          <a:prstGeom prst="rect">
            <a:avLst/>
          </a:prstGeom>
          <a:solidFill>
            <a:srgbClr val="2F549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0" name="Google Shape;200;p25"/>
          <p:cNvSpPr/>
          <p:nvPr/>
        </p:nvSpPr>
        <p:spPr>
          <a:xfrm>
            <a:off x="-1" y="5518773"/>
            <a:ext cx="8970158" cy="707886"/>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lt1"/>
              </a:buClr>
              <a:buSzPts val="2000"/>
              <a:buFont typeface="Arial"/>
              <a:buChar char="•"/>
            </a:pPr>
            <a:r>
              <a:rPr lang="en-US" sz="2000" b="1">
                <a:solidFill>
                  <a:schemeClr val="lt1"/>
                </a:solidFill>
                <a:latin typeface="Arial"/>
                <a:ea typeface="Arial"/>
                <a:cs typeface="Arial"/>
                <a:sym typeface="Arial"/>
              </a:rPr>
              <a:t>JavaScript </a:t>
            </a:r>
            <a:r>
              <a:rPr lang="en-US" sz="2000">
                <a:solidFill>
                  <a:schemeClr val="lt1"/>
                </a:solidFill>
                <a:latin typeface="Arial"/>
                <a:ea typeface="Arial"/>
                <a:cs typeface="Arial"/>
                <a:sym typeface="Arial"/>
              </a:rPr>
              <a:t>is used to handle programming logic and give websites interactivity. </a:t>
            </a:r>
            <a:endParaRPr sz="2000" b="1" u="sng">
              <a:solidFill>
                <a:schemeClr val="lt1"/>
              </a:solidFill>
              <a:latin typeface="Arial"/>
              <a:ea typeface="Arial"/>
              <a:cs typeface="Arial"/>
              <a:sym typeface="Arial"/>
            </a:endParaRP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6"/>
          <p:cNvSpPr txBox="1">
            <a:spLocks noGrp="1"/>
          </p:cNvSpPr>
          <p:nvPr>
            <p:ph type="title"/>
          </p:nvPr>
        </p:nvSpPr>
        <p:spPr>
          <a:xfrm>
            <a:off x="304800" y="0"/>
            <a:ext cx="5470526" cy="65385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JavaScript</a:t>
            </a:r>
            <a:endParaRPr sz="2400" b="1" i="0" u="none" strike="noStrike" cap="none">
              <a:solidFill>
                <a:schemeClr val="dk1"/>
              </a:solidFill>
              <a:latin typeface="Arial"/>
              <a:ea typeface="Arial"/>
              <a:cs typeface="Arial"/>
              <a:sym typeface="Arial"/>
            </a:endParaRPr>
          </a:p>
        </p:txBody>
      </p:sp>
      <p:sp>
        <p:nvSpPr>
          <p:cNvPr id="207" name="Google Shape;207;p26"/>
          <p:cNvSpPr txBox="1"/>
          <p:nvPr/>
        </p:nvSpPr>
        <p:spPr>
          <a:xfrm>
            <a:off x="196850" y="838200"/>
            <a:ext cx="8947150" cy="5676985"/>
          </a:xfrm>
          <a:prstGeom prst="rect">
            <a:avLst/>
          </a:prstGeom>
          <a:noFill/>
          <a:ln>
            <a:noFill/>
          </a:ln>
        </p:spPr>
        <p:txBody>
          <a:bodyPr spcFirstLastPara="1" wrap="square" lIns="91425" tIns="91425" rIns="91425" bIns="91425" anchor="t" anchorCtr="0">
            <a:noAutofit/>
          </a:bodyPr>
          <a:lstStyle/>
          <a:p>
            <a:pPr marL="685800" marR="0" lvl="0" indent="-30480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a:p>
            <a:pPr marL="685800" marR="0" lvl="0" indent="-457200" algn="l" rtl="0">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A scripting language created for the front-end web. It’s responsible for a web page’s </a:t>
            </a:r>
            <a:r>
              <a:rPr lang="en-US" sz="2400" b="1">
                <a:solidFill>
                  <a:schemeClr val="dk1"/>
                </a:solidFill>
                <a:latin typeface="Arial"/>
                <a:ea typeface="Arial"/>
                <a:cs typeface="Arial"/>
                <a:sym typeface="Arial"/>
              </a:rPr>
              <a:t>behavior</a:t>
            </a:r>
            <a:r>
              <a:rPr lang="en-US" sz="2400">
                <a:solidFill>
                  <a:schemeClr val="dk1"/>
                </a:solidFill>
                <a:latin typeface="Arial"/>
                <a:ea typeface="Arial"/>
                <a:cs typeface="Arial"/>
                <a:sym typeface="Arial"/>
              </a:rPr>
              <a:t>.</a:t>
            </a:r>
            <a:br>
              <a:rPr lang="en-US" sz="2400">
                <a:solidFill>
                  <a:schemeClr val="dk1"/>
                </a:solidFill>
                <a:latin typeface="Arial"/>
                <a:ea typeface="Arial"/>
                <a:cs typeface="Arial"/>
                <a:sym typeface="Arial"/>
              </a:rPr>
            </a:br>
            <a:endParaRPr sz="2400">
              <a:solidFill>
                <a:schemeClr val="dk1"/>
              </a:solidFill>
              <a:latin typeface="Arial"/>
              <a:ea typeface="Arial"/>
              <a:cs typeface="Arial"/>
              <a:sym typeface="Arial"/>
            </a:endParaRPr>
          </a:p>
          <a:p>
            <a:pPr marL="685800" marR="0" lvl="0" indent="-457200" algn="l" rtl="0">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Used to add, remove, or alter HTML elements and their CSS in a web page dynamically. </a:t>
            </a:r>
            <a:br>
              <a:rPr lang="en-US" sz="2400">
                <a:solidFill>
                  <a:schemeClr val="dk1"/>
                </a:solidFill>
                <a:latin typeface="Arial"/>
                <a:ea typeface="Arial"/>
                <a:cs typeface="Arial"/>
                <a:sym typeface="Arial"/>
              </a:rPr>
            </a:br>
            <a:endParaRPr sz="2400">
              <a:solidFill>
                <a:schemeClr val="dk1"/>
              </a:solidFill>
              <a:latin typeface="Arial"/>
              <a:ea typeface="Arial"/>
              <a:cs typeface="Arial"/>
              <a:sym typeface="Arial"/>
            </a:endParaRPr>
          </a:p>
          <a:p>
            <a:pPr marL="685800" marR="0" lvl="0" indent="-457200" algn="l" rtl="0">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Handles events such as clicks, key presses, form submissions, and more.</a:t>
            </a:r>
            <a:endParaRPr/>
          </a:p>
          <a:p>
            <a:pPr marL="685800" marR="0" lvl="0" indent="-304800" algn="l" rtl="0">
              <a:spcBef>
                <a:spcPts val="0"/>
              </a:spcBef>
              <a:spcAft>
                <a:spcPts val="0"/>
              </a:spcAft>
              <a:buClr>
                <a:schemeClr val="dk1"/>
              </a:buClr>
              <a:buSzPts val="2400"/>
              <a:buFont typeface="Arial"/>
              <a:buNone/>
            </a:pPr>
            <a:endParaRPr sz="2400">
              <a:solidFill>
                <a:schemeClr val="dk1"/>
              </a:solidFill>
              <a:latin typeface="Arial"/>
              <a:ea typeface="Arial"/>
              <a:cs typeface="Arial"/>
              <a:sym typeface="Arial"/>
            </a:endParaRPr>
          </a:p>
          <a:p>
            <a:pPr marL="685800" marR="0" lvl="0" indent="-457200" algn="l" rtl="0">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Can be used to perform </a:t>
            </a:r>
            <a:br>
              <a:rPr lang="en-US" sz="2400">
                <a:solidFill>
                  <a:schemeClr val="dk1"/>
                </a:solidFill>
                <a:latin typeface="Arial"/>
                <a:ea typeface="Arial"/>
                <a:cs typeface="Arial"/>
                <a:sym typeface="Arial"/>
              </a:rPr>
            </a:br>
            <a:r>
              <a:rPr lang="en-US" sz="2400">
                <a:solidFill>
                  <a:schemeClr val="dk1"/>
                </a:solidFill>
                <a:latin typeface="Arial"/>
                <a:ea typeface="Arial"/>
                <a:cs typeface="Arial"/>
                <a:sym typeface="Arial"/>
              </a:rPr>
              <a:t>API requests from </a:t>
            </a:r>
            <a:br>
              <a:rPr lang="en-US" sz="2400">
                <a:solidFill>
                  <a:schemeClr val="dk1"/>
                </a:solidFill>
                <a:latin typeface="Arial"/>
                <a:ea typeface="Arial"/>
                <a:cs typeface="Arial"/>
                <a:sym typeface="Arial"/>
              </a:rPr>
            </a:br>
            <a:r>
              <a:rPr lang="en-US" sz="2400">
                <a:solidFill>
                  <a:schemeClr val="dk1"/>
                </a:solidFill>
                <a:latin typeface="Arial"/>
                <a:ea typeface="Arial"/>
                <a:cs typeface="Arial"/>
                <a:sym typeface="Arial"/>
              </a:rPr>
              <a:t>the browser.</a:t>
            </a:r>
            <a:endParaRPr sz="2400">
              <a:solidFill>
                <a:schemeClr val="dk1"/>
              </a:solidFill>
              <a:latin typeface="Arial"/>
              <a:ea typeface="Arial"/>
              <a:cs typeface="Arial"/>
              <a:sym typeface="Arial"/>
            </a:endParaRPr>
          </a:p>
        </p:txBody>
      </p:sp>
      <p:pic>
        <p:nvPicPr>
          <p:cNvPr id="208" name="Google Shape;208;p26"/>
          <p:cNvPicPr preferRelativeResize="0"/>
          <p:nvPr/>
        </p:nvPicPr>
        <p:blipFill rotWithShape="1">
          <a:blip r:embed="rId3">
            <a:alphaModFix/>
          </a:blip>
          <a:srcRect/>
          <a:stretch/>
        </p:blipFill>
        <p:spPr>
          <a:xfrm>
            <a:off x="4800600" y="4419600"/>
            <a:ext cx="4648200" cy="1849794"/>
          </a:xfrm>
          <a:prstGeom prst="rect">
            <a:avLst/>
          </a:prstGeom>
          <a:noFill/>
          <a:ln>
            <a:noFill/>
          </a:ln>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7"/>
          <p:cNvSpPr txBox="1">
            <a:spLocks noGrp="1"/>
          </p:cNvSpPr>
          <p:nvPr>
            <p:ph type="title"/>
          </p:nvPr>
        </p:nvSpPr>
        <p:spPr>
          <a:xfrm>
            <a:off x="390606" y="2953542"/>
            <a:ext cx="8229600" cy="87186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3600"/>
              <a:buFont typeface="Arial"/>
              <a:buNone/>
            </a:pPr>
            <a:r>
              <a:rPr lang="en-US" sz="3600" b="1" i="1" u="none" strike="noStrike" cap="none">
                <a:solidFill>
                  <a:schemeClr val="lt1"/>
                </a:solidFill>
                <a:latin typeface="Arial"/>
                <a:ea typeface="Arial"/>
                <a:cs typeface="Arial"/>
                <a:sym typeface="Arial"/>
              </a:rPr>
              <a:t>Over The Next Few Weeks…</a:t>
            </a:r>
            <a:endParaRPr sz="3600" b="1" i="1" u="none" strike="noStrike" cap="none">
              <a:solidFill>
                <a:schemeClr val="lt1"/>
              </a:solidFill>
              <a:latin typeface="Arial"/>
              <a:ea typeface="Arial"/>
              <a:cs typeface="Arial"/>
              <a:sym typeface="Arial"/>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9"/>
          <p:cNvSpPr txBox="1">
            <a:spLocks noGrp="1"/>
          </p:cNvSpPr>
          <p:nvPr>
            <p:ph type="title"/>
          </p:nvPr>
        </p:nvSpPr>
        <p:spPr>
          <a:xfrm>
            <a:off x="304800" y="0"/>
            <a:ext cx="5470526" cy="65385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What is the Web?</a:t>
            </a:r>
            <a:endParaRPr sz="2400" b="1" i="0" u="none" strike="noStrike" cap="none">
              <a:solidFill>
                <a:schemeClr val="dk1"/>
              </a:solidFill>
              <a:latin typeface="Arial"/>
              <a:ea typeface="Arial"/>
              <a:cs typeface="Arial"/>
              <a:sym typeface="Arial"/>
            </a:endParaRPr>
          </a:p>
        </p:txBody>
      </p:sp>
      <p:pic>
        <p:nvPicPr>
          <p:cNvPr id="62" name="Google Shape;62;p9"/>
          <p:cNvPicPr preferRelativeResize="0"/>
          <p:nvPr/>
        </p:nvPicPr>
        <p:blipFill rotWithShape="1">
          <a:blip r:embed="rId3">
            <a:alphaModFix/>
          </a:blip>
          <a:srcRect/>
          <a:stretch/>
        </p:blipFill>
        <p:spPr>
          <a:xfrm>
            <a:off x="1714500" y="1231900"/>
            <a:ext cx="5715000" cy="4394200"/>
          </a:xfrm>
          <a:prstGeom prst="rect">
            <a:avLst/>
          </a:prstGeom>
          <a:noFill/>
          <a:ln>
            <a:noFill/>
          </a:ln>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8"/>
          <p:cNvSpPr txBox="1">
            <a:spLocks noGrp="1"/>
          </p:cNvSpPr>
          <p:nvPr>
            <p:ph type="title"/>
          </p:nvPr>
        </p:nvSpPr>
        <p:spPr>
          <a:xfrm>
            <a:off x="304800" y="0"/>
            <a:ext cx="5470526" cy="65385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All the Technologies!</a:t>
            </a:r>
            <a:endParaRPr sz="2400" b="1" i="0" u="none" strike="noStrike" cap="none">
              <a:solidFill>
                <a:schemeClr val="dk1"/>
              </a:solidFill>
              <a:latin typeface="Arial"/>
              <a:ea typeface="Arial"/>
              <a:cs typeface="Arial"/>
              <a:sym typeface="Arial"/>
            </a:endParaRPr>
          </a:p>
        </p:txBody>
      </p:sp>
      <p:sp>
        <p:nvSpPr>
          <p:cNvPr id="220" name="Google Shape;220;p28"/>
          <p:cNvSpPr txBox="1"/>
          <p:nvPr/>
        </p:nvSpPr>
        <p:spPr>
          <a:xfrm>
            <a:off x="838200" y="1479461"/>
            <a:ext cx="6019800" cy="4832092"/>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HTML</a:t>
            </a:r>
            <a:endParaRPr/>
          </a:p>
          <a:p>
            <a:pPr marL="285750" marR="0" lvl="0" indent="-107950" algn="l" rtl="0">
              <a:spcBef>
                <a:spcPts val="0"/>
              </a:spcBef>
              <a:spcAft>
                <a:spcPts val="0"/>
              </a:spcAft>
              <a:buClr>
                <a:schemeClr val="dk1"/>
              </a:buClr>
              <a:buSzPts val="2800"/>
              <a:buFont typeface="Arial"/>
              <a:buNone/>
            </a:pPr>
            <a:endParaRPr sz="28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CSS</a:t>
            </a:r>
            <a:endParaRPr/>
          </a:p>
          <a:p>
            <a:pPr marL="285750" marR="0" lvl="0" indent="-107950" algn="l" rtl="0">
              <a:spcBef>
                <a:spcPts val="0"/>
              </a:spcBef>
              <a:spcAft>
                <a:spcPts val="0"/>
              </a:spcAft>
              <a:buClr>
                <a:schemeClr val="dk1"/>
              </a:buClr>
              <a:buSzPts val="2800"/>
              <a:buFont typeface="Arial"/>
              <a:buNone/>
            </a:pPr>
            <a:endParaRPr sz="28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Bootstrap CSS</a:t>
            </a:r>
            <a:endParaRPr/>
          </a:p>
          <a:p>
            <a:pPr marL="285750" marR="0" lvl="0" indent="-107950" algn="l" rtl="0">
              <a:spcBef>
                <a:spcPts val="0"/>
              </a:spcBef>
              <a:spcAft>
                <a:spcPts val="0"/>
              </a:spcAft>
              <a:buClr>
                <a:schemeClr val="dk1"/>
              </a:buClr>
              <a:buSzPts val="2800"/>
              <a:buFont typeface="Arial"/>
              <a:buNone/>
            </a:pPr>
            <a:endParaRPr sz="28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JavaScript</a:t>
            </a:r>
            <a:endParaRPr/>
          </a:p>
          <a:p>
            <a:pPr marL="285750" marR="0" lvl="0" indent="-107950" algn="l" rtl="0">
              <a:spcBef>
                <a:spcPts val="0"/>
              </a:spcBef>
              <a:spcAft>
                <a:spcPts val="0"/>
              </a:spcAft>
              <a:buClr>
                <a:schemeClr val="dk1"/>
              </a:buClr>
              <a:buSzPts val="2800"/>
              <a:buFont typeface="Arial"/>
              <a:buNone/>
            </a:pPr>
            <a:endParaRPr sz="28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JavaScript Charting Libraries</a:t>
            </a:r>
            <a:endParaRPr/>
          </a:p>
          <a:p>
            <a:pPr marL="285750" marR="0" lvl="0" indent="-107950" algn="l" rtl="0">
              <a:spcBef>
                <a:spcPts val="0"/>
              </a:spcBef>
              <a:spcAft>
                <a:spcPts val="0"/>
              </a:spcAft>
              <a:buClr>
                <a:schemeClr val="dk1"/>
              </a:buClr>
              <a:buSzPts val="2800"/>
              <a:buFont typeface="Arial"/>
              <a:buNone/>
            </a:pPr>
            <a:endParaRPr sz="2800">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And more…</a:t>
            </a:r>
            <a:endParaRPr sz="2800">
              <a:solidFill>
                <a:schemeClr val="dk1"/>
              </a:solidFill>
              <a:latin typeface="Arial"/>
              <a:ea typeface="Arial"/>
              <a:cs typeface="Arial"/>
              <a:sym typeface="Arial"/>
            </a:endParaRPr>
          </a:p>
        </p:txBody>
      </p:sp>
      <p:sp>
        <p:nvSpPr>
          <p:cNvPr id="221" name="Google Shape;221;p28"/>
          <p:cNvSpPr txBox="1"/>
          <p:nvPr/>
        </p:nvSpPr>
        <p:spPr>
          <a:xfrm>
            <a:off x="533400" y="805048"/>
            <a:ext cx="601980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a:solidFill>
                  <a:schemeClr val="dk1"/>
                </a:solidFill>
                <a:latin typeface="Arial"/>
                <a:ea typeface="Arial"/>
                <a:cs typeface="Arial"/>
                <a:sym typeface="Arial"/>
              </a:rPr>
              <a:t>We Will Cover:</a:t>
            </a:r>
            <a:endParaRPr/>
          </a:p>
        </p:txBody>
      </p:sp>
      <p:pic>
        <p:nvPicPr>
          <p:cNvPr id="222" name="Google Shape;222;p28"/>
          <p:cNvPicPr preferRelativeResize="0"/>
          <p:nvPr/>
        </p:nvPicPr>
        <p:blipFill rotWithShape="1">
          <a:blip r:embed="rId3">
            <a:alphaModFix/>
          </a:blip>
          <a:srcRect/>
          <a:stretch/>
        </p:blipFill>
        <p:spPr>
          <a:xfrm>
            <a:off x="5016500" y="956241"/>
            <a:ext cx="3683000" cy="2762250"/>
          </a:xfrm>
          <a:prstGeom prst="rect">
            <a:avLst/>
          </a:prstGeom>
          <a:noFill/>
          <a:ln>
            <a:noFill/>
          </a:ln>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9"/>
          <p:cNvSpPr txBox="1">
            <a:spLocks noGrp="1"/>
          </p:cNvSpPr>
          <p:nvPr>
            <p:ph type="title"/>
          </p:nvPr>
        </p:nvSpPr>
        <p:spPr>
          <a:xfrm>
            <a:off x="390606" y="2953542"/>
            <a:ext cx="8229600" cy="87186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3600"/>
              <a:buFont typeface="Arial"/>
              <a:buNone/>
            </a:pPr>
            <a:r>
              <a:rPr lang="en-US" sz="3600" b="1" i="1" u="none" strike="noStrike" cap="none">
                <a:solidFill>
                  <a:schemeClr val="lt1"/>
                </a:solidFill>
                <a:latin typeface="Arial"/>
                <a:ea typeface="Arial"/>
                <a:cs typeface="Arial"/>
                <a:sym typeface="Arial"/>
              </a:rPr>
              <a:t>Why Do We Need All This?</a:t>
            </a:r>
            <a:endParaRPr sz="3600" b="1" i="1" u="none" strike="noStrike" cap="none">
              <a:solidFill>
                <a:schemeClr val="lt1"/>
              </a:solidFill>
              <a:latin typeface="Arial"/>
              <a:ea typeface="Arial"/>
              <a:cs typeface="Arial"/>
              <a:sym typeface="Arial"/>
            </a:endParaRP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0"/>
          <p:cNvSpPr txBox="1">
            <a:spLocks noGrp="1"/>
          </p:cNvSpPr>
          <p:nvPr>
            <p:ph type="title"/>
          </p:nvPr>
        </p:nvSpPr>
        <p:spPr>
          <a:xfrm>
            <a:off x="304800" y="0"/>
            <a:ext cx="5470526" cy="65385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To Visualize Cats!</a:t>
            </a:r>
            <a:endParaRPr sz="2400" b="1" i="0" u="none" strike="noStrike" cap="none">
              <a:solidFill>
                <a:schemeClr val="dk1"/>
              </a:solidFill>
              <a:latin typeface="Arial"/>
              <a:ea typeface="Arial"/>
              <a:cs typeface="Arial"/>
              <a:sym typeface="Arial"/>
            </a:endParaRPr>
          </a:p>
        </p:txBody>
      </p:sp>
      <p:pic>
        <p:nvPicPr>
          <p:cNvPr id="235" name="Google Shape;235;p30"/>
          <p:cNvPicPr preferRelativeResize="0"/>
          <p:nvPr/>
        </p:nvPicPr>
        <p:blipFill rotWithShape="1">
          <a:blip r:embed="rId3">
            <a:alphaModFix/>
          </a:blip>
          <a:srcRect/>
          <a:stretch/>
        </p:blipFill>
        <p:spPr>
          <a:xfrm>
            <a:off x="1524000" y="1066800"/>
            <a:ext cx="5626100" cy="5155297"/>
          </a:xfrm>
          <a:prstGeom prst="rect">
            <a:avLst/>
          </a:prstGeom>
          <a:noFill/>
          <a:ln>
            <a:noFill/>
          </a:ln>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1"/>
          <p:cNvSpPr txBox="1">
            <a:spLocks noGrp="1"/>
          </p:cNvSpPr>
          <p:nvPr>
            <p:ph type="title"/>
          </p:nvPr>
        </p:nvSpPr>
        <p:spPr>
          <a:xfrm>
            <a:off x="304800" y="0"/>
            <a:ext cx="6934200" cy="65385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Visualizations (e.g. D3)</a:t>
            </a:r>
            <a:endParaRPr sz="2400" b="1" i="0" u="none" strike="noStrike" cap="none">
              <a:solidFill>
                <a:schemeClr val="dk1"/>
              </a:solidFill>
              <a:latin typeface="Arial"/>
              <a:ea typeface="Arial"/>
              <a:cs typeface="Arial"/>
              <a:sym typeface="Arial"/>
            </a:endParaRPr>
          </a:p>
        </p:txBody>
      </p:sp>
      <p:pic>
        <p:nvPicPr>
          <p:cNvPr id="242" name="Google Shape;242;p31"/>
          <p:cNvPicPr preferRelativeResize="0"/>
          <p:nvPr/>
        </p:nvPicPr>
        <p:blipFill rotWithShape="1">
          <a:blip r:embed="rId3">
            <a:alphaModFix/>
          </a:blip>
          <a:srcRect/>
          <a:stretch/>
        </p:blipFill>
        <p:spPr>
          <a:xfrm>
            <a:off x="0" y="2057400"/>
            <a:ext cx="9144000" cy="4394903"/>
          </a:xfrm>
          <a:prstGeom prst="rect">
            <a:avLst/>
          </a:prstGeom>
          <a:noFill/>
          <a:ln>
            <a:noFill/>
          </a:ln>
        </p:spPr>
      </p:pic>
      <p:sp>
        <p:nvSpPr>
          <p:cNvPr id="243" name="Google Shape;243;p31"/>
          <p:cNvSpPr txBox="1"/>
          <p:nvPr/>
        </p:nvSpPr>
        <p:spPr>
          <a:xfrm>
            <a:off x="609600" y="914400"/>
            <a:ext cx="7239000" cy="115416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300">
                <a:solidFill>
                  <a:schemeClr val="dk1"/>
                </a:solidFill>
                <a:latin typeface="Arial"/>
                <a:ea typeface="Arial"/>
                <a:cs typeface="Arial"/>
                <a:sym typeface="Arial"/>
              </a:rPr>
              <a:t>We’ll be able to use HTML, CSS, and JavaScript to create some </a:t>
            </a:r>
            <a:r>
              <a:rPr lang="en-US" sz="2300" b="1">
                <a:solidFill>
                  <a:schemeClr val="dk1"/>
                </a:solidFill>
                <a:latin typeface="Arial"/>
                <a:ea typeface="Arial"/>
                <a:cs typeface="Arial"/>
                <a:sym typeface="Arial"/>
              </a:rPr>
              <a:t>VERY</a:t>
            </a:r>
            <a:r>
              <a:rPr lang="en-US" sz="2300">
                <a:solidFill>
                  <a:schemeClr val="dk1"/>
                </a:solidFill>
                <a:latin typeface="Arial"/>
                <a:ea typeface="Arial"/>
                <a:cs typeface="Arial"/>
                <a:sym typeface="Arial"/>
              </a:rPr>
              <a:t> impressive interactive visualizations with big data. </a:t>
            </a:r>
            <a:r>
              <a:rPr lang="en-US" sz="2300" u="sng">
                <a:solidFill>
                  <a:schemeClr val="hlink"/>
                </a:solidFill>
                <a:latin typeface="Arial"/>
                <a:ea typeface="Arial"/>
                <a:cs typeface="Arial"/>
                <a:sym typeface="Arial"/>
                <a:hlinkClick r:id="rId4"/>
              </a:rPr>
              <a:t>View Gallery</a:t>
            </a:r>
            <a:endParaRPr sz="2300">
              <a:solidFill>
                <a:schemeClr val="dk1"/>
              </a:solidFill>
              <a:latin typeface="Arial"/>
              <a:ea typeface="Arial"/>
              <a:cs typeface="Arial"/>
              <a:sym typeface="Arial"/>
            </a:endParaRP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2"/>
          <p:cNvSpPr txBox="1">
            <a:spLocks noGrp="1"/>
          </p:cNvSpPr>
          <p:nvPr>
            <p:ph type="title"/>
          </p:nvPr>
        </p:nvSpPr>
        <p:spPr>
          <a:xfrm>
            <a:off x="390606" y="2953542"/>
            <a:ext cx="8229600" cy="8718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1"/>
              </a:buClr>
              <a:buSzPts val="3600"/>
              <a:buFont typeface="Arial"/>
              <a:buNone/>
            </a:pPr>
            <a:r>
              <a:rPr lang="en-US" sz="3600" i="0"/>
              <a:t>Now Let’s Get Started!</a:t>
            </a:r>
            <a:endParaRPr sz="3600" i="0" u="none" strike="noStrike" cap="none">
              <a:solidFill>
                <a:schemeClr val="lt1"/>
              </a:solidFill>
            </a:endParaRP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3"/>
          <p:cNvSpPr txBox="1">
            <a:spLocks noGrp="1"/>
          </p:cNvSpPr>
          <p:nvPr>
            <p:ph type="title"/>
          </p:nvPr>
        </p:nvSpPr>
        <p:spPr>
          <a:xfrm>
            <a:off x="304800" y="0"/>
            <a:ext cx="6858000" cy="654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HTML Syntax Review (Basic)</a:t>
            </a:r>
            <a:endParaRPr/>
          </a:p>
        </p:txBody>
      </p:sp>
      <p:sp>
        <p:nvSpPr>
          <p:cNvPr id="255" name="Google Shape;255;p33"/>
          <p:cNvSpPr txBox="1"/>
          <p:nvPr/>
        </p:nvSpPr>
        <p:spPr>
          <a:xfrm>
            <a:off x="1583418" y="3203236"/>
            <a:ext cx="1371600" cy="708000"/>
          </a:xfrm>
          <a:prstGeom prst="rect">
            <a:avLst/>
          </a:prstGeom>
          <a:solidFill>
            <a:srgbClr val="C3514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b="1">
                <a:solidFill>
                  <a:schemeClr val="dk1"/>
                </a:solidFill>
                <a:latin typeface="Arial"/>
                <a:ea typeface="Arial"/>
                <a:cs typeface="Arial"/>
                <a:sym typeface="Arial"/>
              </a:rPr>
              <a:t>&lt;h1&gt;</a:t>
            </a:r>
            <a:endParaRPr/>
          </a:p>
        </p:txBody>
      </p:sp>
      <p:sp>
        <p:nvSpPr>
          <p:cNvPr id="256" name="Google Shape;256;p33"/>
          <p:cNvSpPr txBox="1"/>
          <p:nvPr/>
        </p:nvSpPr>
        <p:spPr>
          <a:xfrm>
            <a:off x="2955018" y="3200400"/>
            <a:ext cx="2988600" cy="7080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b="1">
                <a:solidFill>
                  <a:schemeClr val="dk1"/>
                </a:solidFill>
                <a:latin typeface="Arial"/>
                <a:ea typeface="Arial"/>
                <a:cs typeface="Arial"/>
                <a:sym typeface="Arial"/>
              </a:rPr>
              <a:t>Welcome!!!</a:t>
            </a:r>
            <a:endParaRPr sz="4000" b="1">
              <a:solidFill>
                <a:schemeClr val="dk1"/>
              </a:solidFill>
              <a:latin typeface="Arial"/>
              <a:ea typeface="Arial"/>
              <a:cs typeface="Arial"/>
              <a:sym typeface="Arial"/>
            </a:endParaRPr>
          </a:p>
        </p:txBody>
      </p:sp>
      <p:sp>
        <p:nvSpPr>
          <p:cNvPr id="257" name="Google Shape;257;p33"/>
          <p:cNvSpPr txBox="1"/>
          <p:nvPr/>
        </p:nvSpPr>
        <p:spPr>
          <a:xfrm>
            <a:off x="5943600" y="3200400"/>
            <a:ext cx="1676400" cy="708000"/>
          </a:xfrm>
          <a:prstGeom prst="rect">
            <a:avLst/>
          </a:prstGeom>
          <a:solidFill>
            <a:srgbClr val="C3514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b="1">
                <a:solidFill>
                  <a:schemeClr val="dk1"/>
                </a:solidFill>
                <a:latin typeface="Arial"/>
                <a:ea typeface="Arial"/>
                <a:cs typeface="Arial"/>
                <a:sym typeface="Arial"/>
              </a:rPr>
              <a:t>&lt;/h1&gt;</a:t>
            </a:r>
            <a:endParaRPr/>
          </a:p>
        </p:txBody>
      </p:sp>
      <p:sp>
        <p:nvSpPr>
          <p:cNvPr id="258" name="Google Shape;258;p33"/>
          <p:cNvSpPr txBox="1"/>
          <p:nvPr/>
        </p:nvSpPr>
        <p:spPr>
          <a:xfrm>
            <a:off x="1402538" y="4725918"/>
            <a:ext cx="17334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Opening Tag</a:t>
            </a:r>
            <a:endParaRPr/>
          </a:p>
        </p:txBody>
      </p:sp>
      <p:sp>
        <p:nvSpPr>
          <p:cNvPr id="259" name="Google Shape;259;p33"/>
          <p:cNvSpPr txBox="1"/>
          <p:nvPr/>
        </p:nvSpPr>
        <p:spPr>
          <a:xfrm>
            <a:off x="5986027" y="4725918"/>
            <a:ext cx="16341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Closing Tag</a:t>
            </a:r>
            <a:endParaRPr/>
          </a:p>
        </p:txBody>
      </p:sp>
      <p:sp>
        <p:nvSpPr>
          <p:cNvPr id="260" name="Google Shape;260;p33"/>
          <p:cNvSpPr txBox="1"/>
          <p:nvPr/>
        </p:nvSpPr>
        <p:spPr>
          <a:xfrm>
            <a:off x="3807092" y="1671481"/>
            <a:ext cx="1224900" cy="400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a:solidFill>
                  <a:schemeClr val="dk1"/>
                </a:solidFill>
                <a:latin typeface="Arial"/>
                <a:ea typeface="Arial"/>
                <a:cs typeface="Arial"/>
                <a:sym typeface="Arial"/>
              </a:rPr>
              <a:t>Content </a:t>
            </a:r>
            <a:endParaRPr/>
          </a:p>
        </p:txBody>
      </p:sp>
      <p:cxnSp>
        <p:nvCxnSpPr>
          <p:cNvPr id="261" name="Google Shape;261;p33"/>
          <p:cNvCxnSpPr>
            <a:stCxn id="258" idx="0"/>
            <a:endCxn id="255" idx="2"/>
          </p:cNvCxnSpPr>
          <p:nvPr/>
        </p:nvCxnSpPr>
        <p:spPr>
          <a:xfrm rot="10800000">
            <a:off x="2269238" y="3911118"/>
            <a:ext cx="0" cy="814800"/>
          </a:xfrm>
          <a:prstGeom prst="straightConnector1">
            <a:avLst/>
          </a:prstGeom>
          <a:noFill/>
          <a:ln w="63500" cap="flat" cmpd="sng">
            <a:solidFill>
              <a:schemeClr val="accent1"/>
            </a:solidFill>
            <a:prstDash val="solid"/>
            <a:miter lim="800000"/>
            <a:headEnd type="none" w="sm" len="sm"/>
            <a:tailEnd type="triangle" w="med" len="med"/>
          </a:ln>
        </p:spPr>
      </p:cxnSp>
      <p:cxnSp>
        <p:nvCxnSpPr>
          <p:cNvPr id="262" name="Google Shape;262;p33"/>
          <p:cNvCxnSpPr/>
          <p:nvPr/>
        </p:nvCxnSpPr>
        <p:spPr>
          <a:xfrm rot="10800000">
            <a:off x="6781800" y="3893987"/>
            <a:ext cx="0" cy="814800"/>
          </a:xfrm>
          <a:prstGeom prst="straightConnector1">
            <a:avLst/>
          </a:prstGeom>
          <a:noFill/>
          <a:ln w="63500" cap="flat" cmpd="sng">
            <a:solidFill>
              <a:schemeClr val="accent1"/>
            </a:solidFill>
            <a:prstDash val="solid"/>
            <a:miter lim="800000"/>
            <a:headEnd type="none" w="sm" len="sm"/>
            <a:tailEnd type="triangle" w="med" len="med"/>
          </a:ln>
        </p:spPr>
      </p:cxnSp>
      <p:cxnSp>
        <p:nvCxnSpPr>
          <p:cNvPr id="263" name="Google Shape;263;p33"/>
          <p:cNvCxnSpPr/>
          <p:nvPr/>
        </p:nvCxnSpPr>
        <p:spPr>
          <a:xfrm>
            <a:off x="4422833" y="2211318"/>
            <a:ext cx="0" cy="989100"/>
          </a:xfrm>
          <a:prstGeom prst="straightConnector1">
            <a:avLst/>
          </a:prstGeom>
          <a:noFill/>
          <a:ln w="63500" cap="flat" cmpd="sng">
            <a:solidFill>
              <a:schemeClr val="accent1"/>
            </a:solidFill>
            <a:prstDash val="solid"/>
            <a:miter lim="800000"/>
            <a:headEnd type="none" w="sm" len="sm"/>
            <a:tailEnd type="triangle" w="med" len="med"/>
          </a:ln>
        </p:spPr>
      </p:cxn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4"/>
          <p:cNvSpPr txBox="1">
            <a:spLocks noGrp="1"/>
          </p:cNvSpPr>
          <p:nvPr>
            <p:ph type="title"/>
          </p:nvPr>
        </p:nvSpPr>
        <p:spPr>
          <a:xfrm>
            <a:off x="304800" y="18081"/>
            <a:ext cx="6858000" cy="654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HTML Syntax Review (with Attribute)</a:t>
            </a:r>
            <a:endParaRPr/>
          </a:p>
        </p:txBody>
      </p:sp>
      <p:pic>
        <p:nvPicPr>
          <p:cNvPr id="270" name="Google Shape;270;p34"/>
          <p:cNvPicPr preferRelativeResize="0"/>
          <p:nvPr/>
        </p:nvPicPr>
        <p:blipFill rotWithShape="1">
          <a:blip r:embed="rId3">
            <a:alphaModFix/>
          </a:blip>
          <a:srcRect/>
          <a:stretch/>
        </p:blipFill>
        <p:spPr>
          <a:xfrm>
            <a:off x="88603" y="1326000"/>
            <a:ext cx="9251749" cy="4682334"/>
          </a:xfrm>
          <a:prstGeom prst="rect">
            <a:avLst/>
          </a:prstGeom>
          <a:noFill/>
          <a:ln>
            <a:noFill/>
          </a:ln>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5"/>
          <p:cNvSpPr txBox="1">
            <a:spLocks noGrp="1"/>
          </p:cNvSpPr>
          <p:nvPr>
            <p:ph type="title"/>
          </p:nvPr>
        </p:nvSpPr>
        <p:spPr>
          <a:xfrm>
            <a:off x="304800" y="0"/>
            <a:ext cx="6858000" cy="654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Tricky Tags </a:t>
            </a:r>
            <a:r>
              <a:rPr lang="en-US"/>
              <a:t>Review </a:t>
            </a:r>
            <a:r>
              <a:rPr lang="en-US" sz="2400" b="1" i="0" u="none" strike="noStrike" cap="none">
                <a:solidFill>
                  <a:schemeClr val="dk1"/>
                </a:solidFill>
                <a:latin typeface="Arial"/>
                <a:ea typeface="Arial"/>
                <a:cs typeface="Arial"/>
                <a:sym typeface="Arial"/>
              </a:rPr>
              <a:t>(Self-Closing)</a:t>
            </a:r>
            <a:endParaRPr/>
          </a:p>
        </p:txBody>
      </p:sp>
      <p:pic>
        <p:nvPicPr>
          <p:cNvPr id="277" name="Google Shape;277;p35"/>
          <p:cNvPicPr preferRelativeResize="0"/>
          <p:nvPr/>
        </p:nvPicPr>
        <p:blipFill rotWithShape="1">
          <a:blip r:embed="rId3">
            <a:alphaModFix/>
          </a:blip>
          <a:srcRect/>
          <a:stretch/>
        </p:blipFill>
        <p:spPr>
          <a:xfrm>
            <a:off x="729073" y="1439590"/>
            <a:ext cx="7907196" cy="3718882"/>
          </a:xfrm>
          <a:prstGeom prst="rect">
            <a:avLst/>
          </a:prstGeom>
          <a:noFill/>
          <a:ln>
            <a:noFill/>
          </a:ln>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6"/>
          <p:cNvSpPr txBox="1">
            <a:spLocks noGrp="1"/>
          </p:cNvSpPr>
          <p:nvPr>
            <p:ph type="title"/>
          </p:nvPr>
        </p:nvSpPr>
        <p:spPr>
          <a:xfrm>
            <a:off x="304800" y="0"/>
            <a:ext cx="8668200" cy="654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400"/>
              <a:buFont typeface="Arial"/>
              <a:buNone/>
            </a:pPr>
            <a:r>
              <a:rPr lang="en-US"/>
              <a:t>01-Inst_Basic_HTML_Page </a:t>
            </a:r>
            <a:r>
              <a:rPr lang="en-US" b="0"/>
              <a:t>(10 mins)</a:t>
            </a:r>
            <a:endParaRPr b="0"/>
          </a:p>
        </p:txBody>
      </p:sp>
      <p:sp>
        <p:nvSpPr>
          <p:cNvPr id="284" name="Google Shape;284;p36"/>
          <p:cNvSpPr txBox="1"/>
          <p:nvPr/>
        </p:nvSpPr>
        <p:spPr>
          <a:xfrm>
            <a:off x="196850" y="914400"/>
            <a:ext cx="8947200" cy="5676900"/>
          </a:xfrm>
          <a:prstGeom prst="rect">
            <a:avLst/>
          </a:prstGeom>
          <a:noFill/>
          <a:ln>
            <a:noFill/>
          </a:ln>
        </p:spPr>
        <p:txBody>
          <a:bodyPr spcFirstLastPara="1" wrap="square" lIns="91425" tIns="91425" rIns="91425" bIns="91425" anchor="t" anchorCtr="0">
            <a:noAutofit/>
          </a:bodyPr>
          <a:lstStyle/>
          <a:p>
            <a:pPr marL="685800" marR="0" lvl="0" indent="-457200" algn="l" rtl="0">
              <a:lnSpc>
                <a:spcPct val="150000"/>
              </a:lnSpc>
              <a:spcBef>
                <a:spcPts val="0"/>
              </a:spcBef>
              <a:spcAft>
                <a:spcPts val="0"/>
              </a:spcAft>
              <a:buClr>
                <a:schemeClr val="dk1"/>
              </a:buClr>
              <a:buSzPts val="2400"/>
              <a:buFont typeface="Arial"/>
              <a:buChar char="●"/>
            </a:pPr>
            <a:r>
              <a:rPr lang="en-US" sz="2400">
                <a:solidFill>
                  <a:schemeClr val="dk1"/>
                </a:solidFill>
              </a:rPr>
              <a:t>Open up the “</a:t>
            </a:r>
            <a:r>
              <a:rPr lang="en-US" sz="2400" b="1">
                <a:solidFill>
                  <a:schemeClr val="dk1"/>
                </a:solidFill>
              </a:rPr>
              <a:t>index.html” </a:t>
            </a:r>
            <a:r>
              <a:rPr lang="en-US" sz="2400">
                <a:solidFill>
                  <a:schemeClr val="dk1"/>
                </a:solidFill>
              </a:rPr>
              <a:t>page in your preferred IDE</a:t>
            </a:r>
            <a:endParaRPr sz="2400">
              <a:solidFill>
                <a:schemeClr val="dk1"/>
              </a:solidFill>
            </a:endParaRPr>
          </a:p>
          <a:p>
            <a:pPr marL="914400" marR="0" lvl="1" indent="-381000" algn="l" rtl="0">
              <a:lnSpc>
                <a:spcPct val="150000"/>
              </a:lnSpc>
              <a:spcBef>
                <a:spcPts val="0"/>
              </a:spcBef>
              <a:spcAft>
                <a:spcPts val="0"/>
              </a:spcAft>
              <a:buClr>
                <a:schemeClr val="dk1"/>
              </a:buClr>
              <a:buSzPts val="2400"/>
              <a:buChar char="○"/>
            </a:pPr>
            <a:r>
              <a:rPr lang="en-US" sz="2400">
                <a:solidFill>
                  <a:schemeClr val="dk1"/>
                </a:solidFill>
              </a:rPr>
              <a:t>Should be blank</a:t>
            </a:r>
            <a:endParaRPr sz="2400">
              <a:solidFill>
                <a:schemeClr val="dk1"/>
              </a:solidFill>
            </a:endParaRPr>
          </a:p>
          <a:p>
            <a:pPr marL="685800" marR="0" lvl="0" indent="-457200" algn="l" rtl="0">
              <a:lnSpc>
                <a:spcPct val="150000"/>
              </a:lnSpc>
              <a:spcBef>
                <a:spcPts val="0"/>
              </a:spcBef>
              <a:spcAft>
                <a:spcPts val="0"/>
              </a:spcAft>
              <a:buClr>
                <a:schemeClr val="dk1"/>
              </a:buClr>
              <a:buSzPts val="2400"/>
              <a:buFont typeface="Arial"/>
              <a:buChar char="●"/>
            </a:pPr>
            <a:r>
              <a:rPr lang="en-US" sz="2400">
                <a:solidFill>
                  <a:schemeClr val="dk1"/>
                </a:solidFill>
              </a:rPr>
              <a:t>Together, we will be filling out the content together</a:t>
            </a:r>
            <a:endParaRPr sz="2400">
              <a:solidFill>
                <a:schemeClr val="dk1"/>
              </a:solidFill>
            </a:endParaRPr>
          </a:p>
          <a:p>
            <a:pPr marL="914400" marR="0" lvl="1" indent="-381000" algn="l" rtl="0">
              <a:lnSpc>
                <a:spcPct val="150000"/>
              </a:lnSpc>
              <a:spcBef>
                <a:spcPts val="0"/>
              </a:spcBef>
              <a:spcAft>
                <a:spcPts val="0"/>
              </a:spcAft>
              <a:buClr>
                <a:schemeClr val="dk1"/>
              </a:buClr>
              <a:buSzPts val="2400"/>
              <a:buChar char="○"/>
            </a:pPr>
            <a:r>
              <a:rPr lang="en-US" sz="2400">
                <a:solidFill>
                  <a:schemeClr val="dk1"/>
                </a:solidFill>
              </a:rPr>
              <a:t>Add in a header</a:t>
            </a:r>
            <a:endParaRPr sz="2400">
              <a:solidFill>
                <a:schemeClr val="dk1"/>
              </a:solidFill>
            </a:endParaRPr>
          </a:p>
          <a:p>
            <a:pPr marL="914400" marR="0" lvl="1" indent="-381000" algn="l" rtl="0">
              <a:lnSpc>
                <a:spcPct val="150000"/>
              </a:lnSpc>
              <a:spcBef>
                <a:spcPts val="0"/>
              </a:spcBef>
              <a:spcAft>
                <a:spcPts val="0"/>
              </a:spcAft>
              <a:buClr>
                <a:schemeClr val="dk1"/>
              </a:buClr>
              <a:buSzPts val="2400"/>
              <a:buChar char="○"/>
            </a:pPr>
            <a:r>
              <a:rPr lang="en-US" sz="2400">
                <a:solidFill>
                  <a:schemeClr val="dk1"/>
                </a:solidFill>
              </a:rPr>
              <a:t>Add in an image</a:t>
            </a:r>
            <a:endParaRPr sz="2400">
              <a:solidFill>
                <a:schemeClr val="dk1"/>
              </a:solidFill>
            </a:endParaRPr>
          </a:p>
          <a:p>
            <a:pPr marL="914400" marR="0" lvl="1" indent="-381000" algn="l" rtl="0">
              <a:lnSpc>
                <a:spcPct val="150000"/>
              </a:lnSpc>
              <a:spcBef>
                <a:spcPts val="0"/>
              </a:spcBef>
              <a:spcAft>
                <a:spcPts val="0"/>
              </a:spcAft>
              <a:buClr>
                <a:schemeClr val="dk1"/>
              </a:buClr>
              <a:buSzPts val="2400"/>
              <a:buChar char="○"/>
            </a:pPr>
            <a:r>
              <a:rPr lang="en-US" sz="2400">
                <a:solidFill>
                  <a:schemeClr val="dk1"/>
                </a:solidFill>
              </a:rPr>
              <a:t>Add in links</a:t>
            </a:r>
            <a:endParaRPr sz="2400">
              <a:solidFill>
                <a:schemeClr val="dk1"/>
              </a:solidFill>
            </a:endParaRPr>
          </a:p>
          <a:p>
            <a:pPr marL="1371600" marR="0" lvl="2" indent="-381000" algn="l" rtl="0">
              <a:lnSpc>
                <a:spcPct val="150000"/>
              </a:lnSpc>
              <a:spcBef>
                <a:spcPts val="0"/>
              </a:spcBef>
              <a:spcAft>
                <a:spcPts val="0"/>
              </a:spcAft>
              <a:buClr>
                <a:schemeClr val="dk1"/>
              </a:buClr>
              <a:buSzPts val="2400"/>
              <a:buChar char="■"/>
            </a:pPr>
            <a:r>
              <a:rPr lang="en-US" sz="2400">
                <a:solidFill>
                  <a:schemeClr val="dk1"/>
                </a:solidFill>
              </a:rPr>
              <a:t>Ones that open in a new tab</a:t>
            </a:r>
            <a:endParaRPr sz="2400">
              <a:solidFill>
                <a:schemeClr val="dk1"/>
              </a:solidFill>
            </a:endParaRPr>
          </a:p>
          <a:p>
            <a:pPr marL="1371600" marR="0" lvl="2" indent="-381000" algn="l" rtl="0">
              <a:lnSpc>
                <a:spcPct val="150000"/>
              </a:lnSpc>
              <a:spcBef>
                <a:spcPts val="0"/>
              </a:spcBef>
              <a:spcAft>
                <a:spcPts val="0"/>
              </a:spcAft>
              <a:buClr>
                <a:schemeClr val="dk1"/>
              </a:buClr>
              <a:buSzPts val="2400"/>
              <a:buChar char="■"/>
            </a:pPr>
            <a:r>
              <a:rPr lang="en-US" sz="2400">
                <a:solidFill>
                  <a:schemeClr val="dk1"/>
                </a:solidFill>
              </a:rPr>
              <a:t>Ones that don’t go anywhere</a:t>
            </a:r>
            <a:endParaRPr sz="2400">
              <a:solidFill>
                <a:schemeClr val="dk1"/>
              </a:solidFill>
            </a:endParaRPr>
          </a:p>
          <a:p>
            <a:pPr marL="1371600" marR="0" lvl="2" indent="-381000" algn="l" rtl="0">
              <a:lnSpc>
                <a:spcPct val="150000"/>
              </a:lnSpc>
              <a:spcBef>
                <a:spcPts val="0"/>
              </a:spcBef>
              <a:spcAft>
                <a:spcPts val="0"/>
              </a:spcAft>
              <a:buClr>
                <a:schemeClr val="dk1"/>
              </a:buClr>
              <a:buSzPts val="2400"/>
              <a:buChar char="■"/>
            </a:pPr>
            <a:r>
              <a:rPr lang="en-US" sz="2400">
                <a:solidFill>
                  <a:schemeClr val="dk1"/>
                </a:solidFill>
              </a:rPr>
              <a:t>Ones that open in the current tab</a:t>
            </a:r>
            <a:endParaRPr sz="2400">
              <a:solidFill>
                <a:schemeClr val="dk1"/>
              </a:solidFill>
            </a:endParaRP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7"/>
          <p:cNvSpPr txBox="1">
            <a:spLocks noGrp="1"/>
          </p:cNvSpPr>
          <p:nvPr>
            <p:ph type="title"/>
          </p:nvPr>
        </p:nvSpPr>
        <p:spPr>
          <a:xfrm>
            <a:off x="304800" y="0"/>
            <a:ext cx="8668200" cy="654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400"/>
              <a:buFont typeface="Arial"/>
              <a:buNone/>
            </a:pPr>
            <a:r>
              <a:rPr lang="en-US"/>
              <a:t>02-Stu_InspectLastActivity </a:t>
            </a:r>
            <a:r>
              <a:rPr lang="en-US" b="0"/>
              <a:t>(6 mins, Partners)</a:t>
            </a:r>
            <a:endParaRPr b="0"/>
          </a:p>
        </p:txBody>
      </p:sp>
      <p:sp>
        <p:nvSpPr>
          <p:cNvPr id="291" name="Google Shape;291;p37"/>
          <p:cNvSpPr txBox="1"/>
          <p:nvPr/>
        </p:nvSpPr>
        <p:spPr>
          <a:xfrm>
            <a:off x="120650" y="838200"/>
            <a:ext cx="8947200" cy="5676900"/>
          </a:xfrm>
          <a:prstGeom prst="rect">
            <a:avLst/>
          </a:prstGeom>
          <a:noFill/>
          <a:ln>
            <a:noFill/>
          </a:ln>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Char char="●"/>
            </a:pPr>
            <a:r>
              <a:rPr lang="en-US" sz="2000"/>
              <a:t>Open </a:t>
            </a:r>
            <a:r>
              <a:rPr lang="en-US" sz="2000">
                <a:solidFill>
                  <a:srgbClr val="1155CC"/>
                </a:solidFill>
              </a:rPr>
              <a:t>index.html</a:t>
            </a:r>
            <a:r>
              <a:rPr lang="en-US" sz="2000"/>
              <a:t> inside the </a:t>
            </a:r>
            <a:r>
              <a:rPr lang="en-US" sz="2000">
                <a:solidFill>
                  <a:srgbClr val="1155CC"/>
                </a:solidFill>
              </a:rPr>
              <a:t>demo </a:t>
            </a:r>
            <a:r>
              <a:rPr lang="en-US" sz="2000"/>
              <a:t>folder in Chrome and open Chrome Devtools. You can launch Chrome Devtools by doing any of the following:</a:t>
            </a:r>
            <a:endParaRPr sz="2000"/>
          </a:p>
          <a:p>
            <a:pPr marL="914400" lvl="1" indent="-355600" algn="l" rtl="0">
              <a:lnSpc>
                <a:spcPct val="115000"/>
              </a:lnSpc>
              <a:spcBef>
                <a:spcPts val="0"/>
              </a:spcBef>
              <a:spcAft>
                <a:spcPts val="0"/>
              </a:spcAft>
              <a:buSzPts val="2000"/>
              <a:buAutoNum type="alphaLcPeriod"/>
            </a:pPr>
            <a:r>
              <a:rPr lang="en-US" sz="2000"/>
              <a:t>Right click the rendered HTML document inside of Chrome and clicking the `inspect` option.</a:t>
            </a:r>
            <a:endParaRPr sz="2000"/>
          </a:p>
          <a:p>
            <a:pPr marL="914400" lvl="1" indent="-355600" algn="l" rtl="0">
              <a:lnSpc>
                <a:spcPct val="115000"/>
              </a:lnSpc>
              <a:spcBef>
                <a:spcPts val="0"/>
              </a:spcBef>
              <a:spcAft>
                <a:spcPts val="0"/>
              </a:spcAft>
              <a:buSzPts val="2000"/>
              <a:buAutoNum type="alphaLcPeriod"/>
            </a:pPr>
            <a:r>
              <a:rPr lang="en-US" sz="2000"/>
              <a:t>Pressing `F12` on Windows while in Chrome.</a:t>
            </a:r>
            <a:endParaRPr sz="2000"/>
          </a:p>
          <a:p>
            <a:pPr marL="914400" lvl="1" indent="-355600" algn="l" rtl="0">
              <a:lnSpc>
                <a:spcPct val="115000"/>
              </a:lnSpc>
              <a:spcBef>
                <a:spcPts val="0"/>
              </a:spcBef>
              <a:spcAft>
                <a:spcPts val="0"/>
              </a:spcAft>
              <a:buSzPts val="2000"/>
              <a:buAutoNum type="alphaLcPeriod"/>
            </a:pPr>
            <a:r>
              <a:rPr lang="en-US" sz="2000"/>
              <a:t>Pressing `command + option + i` on a Mac.</a:t>
            </a:r>
            <a:endParaRPr sz="2000"/>
          </a:p>
          <a:p>
            <a:pPr marL="457200" lvl="0" indent="-355600" algn="l" rtl="0">
              <a:lnSpc>
                <a:spcPct val="115000"/>
              </a:lnSpc>
              <a:spcBef>
                <a:spcPts val="1000"/>
              </a:spcBef>
              <a:spcAft>
                <a:spcPts val="0"/>
              </a:spcAft>
              <a:buSzPts val="2000"/>
              <a:buChar char="●"/>
            </a:pPr>
            <a:r>
              <a:rPr lang="en-US" sz="2000"/>
              <a:t>Make sure the `Elements` tab is selected.</a:t>
            </a:r>
            <a:endParaRPr sz="2000"/>
          </a:p>
          <a:p>
            <a:pPr marL="457200" lvl="0" indent="-355600" algn="l" rtl="0">
              <a:lnSpc>
                <a:spcPct val="115000"/>
              </a:lnSpc>
              <a:spcBef>
                <a:spcPts val="1000"/>
              </a:spcBef>
              <a:spcAft>
                <a:spcPts val="0"/>
              </a:spcAft>
              <a:buSzPts val="2000"/>
              <a:buChar char="●"/>
            </a:pPr>
            <a:r>
              <a:rPr lang="en-US" sz="2000"/>
              <a:t>Study the code here and see how it compares to the actual HTML document</a:t>
            </a:r>
            <a:endParaRPr sz="2000"/>
          </a:p>
          <a:p>
            <a:pPr marL="457200" lvl="0" indent="-355600" algn="l" rtl="0">
              <a:lnSpc>
                <a:spcPct val="115000"/>
              </a:lnSpc>
              <a:spcBef>
                <a:spcPts val="1000"/>
              </a:spcBef>
              <a:spcAft>
                <a:spcPts val="0"/>
              </a:spcAft>
              <a:buSzPts val="2000"/>
              <a:buChar char="●"/>
            </a:pPr>
            <a:r>
              <a:rPr lang="en-US" sz="2000"/>
              <a:t>Experiment with modifying the HTML document in your IDE and reloading the web page and inspector.</a:t>
            </a:r>
            <a:endParaRPr sz="2000"/>
          </a:p>
          <a:p>
            <a:pPr marL="457200" lvl="0" indent="-355600" algn="l" rtl="0">
              <a:lnSpc>
                <a:spcPct val="115000"/>
              </a:lnSpc>
              <a:spcBef>
                <a:spcPts val="1000"/>
              </a:spcBef>
              <a:spcAft>
                <a:spcPts val="0"/>
              </a:spcAft>
              <a:buSzPts val="2000"/>
              <a:buChar char="●"/>
            </a:pPr>
            <a:r>
              <a:rPr lang="en-US" sz="2000"/>
              <a:t>What happens when you remove an element's closing tag or misspell `head` or `html`?</a:t>
            </a:r>
            <a:endParaRPr sz="200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1"/>
          <p:cNvSpPr txBox="1">
            <a:spLocks noGrp="1"/>
          </p:cNvSpPr>
          <p:nvPr>
            <p:ph type="title"/>
          </p:nvPr>
        </p:nvSpPr>
        <p:spPr>
          <a:xfrm>
            <a:off x="304800" y="0"/>
            <a:ext cx="5470526" cy="65385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What is the Web?</a:t>
            </a:r>
            <a:endParaRPr sz="2400" b="1" i="0" u="none" strike="noStrike" cap="none">
              <a:solidFill>
                <a:schemeClr val="dk1"/>
              </a:solidFill>
              <a:latin typeface="Arial"/>
              <a:ea typeface="Arial"/>
              <a:cs typeface="Arial"/>
              <a:sym typeface="Arial"/>
            </a:endParaRPr>
          </a:p>
        </p:txBody>
      </p:sp>
      <p:sp>
        <p:nvSpPr>
          <p:cNvPr id="78" name="Google Shape;78;p11"/>
          <p:cNvSpPr txBox="1"/>
          <p:nvPr/>
        </p:nvSpPr>
        <p:spPr>
          <a:xfrm>
            <a:off x="685800" y="2743200"/>
            <a:ext cx="7444353" cy="120032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b="0" i="0" u="none" strike="noStrike" cap="none">
                <a:solidFill>
                  <a:schemeClr val="dk1"/>
                </a:solidFill>
                <a:latin typeface="Arial"/>
                <a:ea typeface="Arial"/>
                <a:cs typeface="Arial"/>
                <a:sym typeface="Arial"/>
              </a:rPr>
              <a:t>But how do these tubes get filled with cats? </a:t>
            </a:r>
            <a:endParaRPr sz="3600" b="0" i="0" u="none" strike="noStrike" cap="none">
              <a:solidFill>
                <a:schemeClr val="dk1"/>
              </a:solidFill>
              <a:latin typeface="Arial"/>
              <a:ea typeface="Arial"/>
              <a:cs typeface="Arial"/>
              <a:sym typeface="Arial"/>
            </a:endParaRP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8"/>
          <p:cNvSpPr txBox="1">
            <a:spLocks noGrp="1"/>
          </p:cNvSpPr>
          <p:nvPr>
            <p:ph type="title"/>
          </p:nvPr>
        </p:nvSpPr>
        <p:spPr>
          <a:xfrm>
            <a:off x="304800" y="0"/>
            <a:ext cx="8668200" cy="654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400"/>
              <a:buFont typeface="Arial"/>
              <a:buNone/>
            </a:pPr>
            <a:r>
              <a:rPr lang="en-US"/>
              <a:t>03-Stu_Research_HTML_Tags </a:t>
            </a:r>
            <a:r>
              <a:rPr lang="en-US" b="0"/>
              <a:t>(8 mins, Partners)</a:t>
            </a:r>
            <a:endParaRPr b="0"/>
          </a:p>
        </p:txBody>
      </p:sp>
      <p:sp>
        <p:nvSpPr>
          <p:cNvPr id="298" name="Google Shape;298;p38"/>
          <p:cNvSpPr txBox="1"/>
          <p:nvPr/>
        </p:nvSpPr>
        <p:spPr>
          <a:xfrm>
            <a:off x="120650" y="838200"/>
            <a:ext cx="8947200" cy="56769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1000"/>
              </a:spcBef>
              <a:spcAft>
                <a:spcPts val="0"/>
              </a:spcAft>
              <a:buSzPts val="2400"/>
              <a:buChar char="●"/>
            </a:pPr>
            <a:r>
              <a:rPr lang="en-US" sz="2400"/>
              <a:t>With a partner, research and create a list of different HTML elements and their descriptions.</a:t>
            </a:r>
            <a:endParaRPr sz="2400"/>
          </a:p>
          <a:p>
            <a:pPr marL="457200" lvl="0" indent="-381000" algn="l" rtl="0">
              <a:lnSpc>
                <a:spcPct val="115000"/>
              </a:lnSpc>
              <a:spcBef>
                <a:spcPts val="1000"/>
              </a:spcBef>
              <a:spcAft>
                <a:spcPts val="0"/>
              </a:spcAft>
              <a:buSzPts val="2400"/>
              <a:buChar char="●"/>
            </a:pPr>
            <a:r>
              <a:rPr lang="en-US" sz="2400"/>
              <a:t>HTML Tags</a:t>
            </a:r>
            <a:endParaRPr sz="2400"/>
          </a:p>
          <a:p>
            <a:pPr marL="914400" lvl="1" indent="-342900" algn="l" rtl="0">
              <a:lnSpc>
                <a:spcPct val="100000"/>
              </a:lnSpc>
              <a:spcBef>
                <a:spcPts val="0"/>
              </a:spcBef>
              <a:spcAft>
                <a:spcPts val="0"/>
              </a:spcAft>
              <a:buSzPts val="1800"/>
              <a:buChar char="○"/>
            </a:pPr>
            <a:r>
              <a:rPr lang="en-US" sz="1800"/>
              <a:t>?</a:t>
            </a:r>
            <a:endParaRPr sz="1800"/>
          </a:p>
          <a:p>
            <a:pPr marL="914400" lvl="1" indent="-342900" algn="l" rtl="0">
              <a:lnSpc>
                <a:spcPct val="100000"/>
              </a:lnSpc>
              <a:spcBef>
                <a:spcPts val="0"/>
              </a:spcBef>
              <a:spcAft>
                <a:spcPts val="0"/>
              </a:spcAft>
              <a:buSzPts val="1800"/>
              <a:buChar char="○"/>
            </a:pPr>
            <a:endParaRPr sz="1800"/>
          </a:p>
          <a:p>
            <a:pPr marL="457200" marR="0" lvl="0" indent="0" algn="l" rtl="0">
              <a:lnSpc>
                <a:spcPct val="115000"/>
              </a:lnSpc>
              <a:spcBef>
                <a:spcPts val="1000"/>
              </a:spcBef>
              <a:spcAft>
                <a:spcPts val="0"/>
              </a:spcAft>
              <a:buNone/>
            </a:pPr>
            <a:endParaRPr sz="2400"/>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9"/>
          <p:cNvSpPr txBox="1">
            <a:spLocks noGrp="1"/>
          </p:cNvSpPr>
          <p:nvPr>
            <p:ph type="title"/>
          </p:nvPr>
        </p:nvSpPr>
        <p:spPr>
          <a:xfrm>
            <a:off x="304800" y="0"/>
            <a:ext cx="8668200" cy="654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400"/>
              <a:buFont typeface="Arial"/>
              <a:buNone/>
            </a:pPr>
            <a:r>
              <a:rPr lang="en-US"/>
              <a:t>03-Stu_Research_HTML_Tags </a:t>
            </a:r>
            <a:r>
              <a:rPr lang="en-US" b="0"/>
              <a:t>(3 mins, Discussion)</a:t>
            </a:r>
            <a:endParaRPr b="0"/>
          </a:p>
        </p:txBody>
      </p:sp>
      <p:sp>
        <p:nvSpPr>
          <p:cNvPr id="305" name="Google Shape;305;p39"/>
          <p:cNvSpPr txBox="1"/>
          <p:nvPr/>
        </p:nvSpPr>
        <p:spPr>
          <a:xfrm>
            <a:off x="120650" y="838200"/>
            <a:ext cx="8947200" cy="5676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000"/>
              </a:spcBef>
              <a:spcAft>
                <a:spcPts val="0"/>
              </a:spcAft>
              <a:buNone/>
            </a:pPr>
            <a:r>
              <a:rPr lang="en-US" sz="2400" b="1"/>
              <a:t>HTML Resources</a:t>
            </a:r>
            <a:endParaRPr sz="2400" b="1"/>
          </a:p>
          <a:p>
            <a:pPr marL="457200" marR="0" lvl="0" indent="-381000" algn="l" rtl="0">
              <a:lnSpc>
                <a:spcPct val="115000"/>
              </a:lnSpc>
              <a:spcBef>
                <a:spcPts val="1000"/>
              </a:spcBef>
              <a:spcAft>
                <a:spcPts val="0"/>
              </a:spcAft>
              <a:buSzPts val="2400"/>
              <a:buChar char="●"/>
            </a:pPr>
            <a:r>
              <a:rPr lang="en-US" sz="2400"/>
              <a:t>Mozilla Developer Network - </a:t>
            </a:r>
            <a:r>
              <a:rPr lang="en-US" sz="2400" u="sng">
                <a:solidFill>
                  <a:schemeClr val="hlink"/>
                </a:solidFill>
                <a:hlinkClick r:id="rId3"/>
              </a:rPr>
              <a:t>https://developer.mozilla.org/en-US/</a:t>
            </a:r>
            <a:endParaRPr sz="2400"/>
          </a:p>
          <a:p>
            <a:pPr marL="914400" marR="0" lvl="1" indent="-381000" algn="l" rtl="0">
              <a:lnSpc>
                <a:spcPct val="115000"/>
              </a:lnSpc>
              <a:spcBef>
                <a:spcPts val="0"/>
              </a:spcBef>
              <a:spcAft>
                <a:spcPts val="0"/>
              </a:spcAft>
              <a:buSzPts val="2400"/>
              <a:buChar char="○"/>
            </a:pPr>
            <a:r>
              <a:rPr lang="en-US" sz="2400"/>
              <a:t>Authoritative resource, Complete and accurate information</a:t>
            </a:r>
            <a:endParaRPr sz="2400"/>
          </a:p>
          <a:p>
            <a:pPr marL="457200" marR="0" lvl="0" indent="-381000" algn="l" rtl="0">
              <a:lnSpc>
                <a:spcPct val="115000"/>
              </a:lnSpc>
              <a:spcBef>
                <a:spcPts val="0"/>
              </a:spcBef>
              <a:spcAft>
                <a:spcPts val="0"/>
              </a:spcAft>
              <a:buSzPts val="2400"/>
              <a:buChar char="●"/>
            </a:pPr>
            <a:r>
              <a:rPr lang="en-US" sz="2400"/>
              <a:t>W3 Schools - </a:t>
            </a:r>
            <a:r>
              <a:rPr lang="en-US" sz="2400" u="sng">
                <a:solidFill>
                  <a:schemeClr val="hlink"/>
                </a:solidFill>
                <a:hlinkClick r:id="rId4"/>
              </a:rPr>
              <a:t>https://www.w3schools.com/</a:t>
            </a:r>
            <a:endParaRPr sz="2400"/>
          </a:p>
          <a:p>
            <a:pPr marL="914400" marR="0" lvl="1" indent="-381000" algn="l" rtl="0">
              <a:lnSpc>
                <a:spcPct val="115000"/>
              </a:lnSpc>
              <a:spcBef>
                <a:spcPts val="0"/>
              </a:spcBef>
              <a:spcAft>
                <a:spcPts val="0"/>
              </a:spcAft>
              <a:buSzPts val="2400"/>
              <a:buChar char="○"/>
            </a:pPr>
            <a:r>
              <a:rPr lang="en-US" sz="2400"/>
              <a:t>Usually the first search result, Simpler diction, Some inaccuracies</a:t>
            </a:r>
            <a:endParaRPr sz="2400"/>
          </a:p>
          <a:p>
            <a:pPr marL="457200" marR="0" lvl="0" indent="-381000" algn="l" rtl="0">
              <a:lnSpc>
                <a:spcPct val="115000"/>
              </a:lnSpc>
              <a:spcBef>
                <a:spcPts val="0"/>
              </a:spcBef>
              <a:spcAft>
                <a:spcPts val="0"/>
              </a:spcAft>
              <a:buSzPts val="2400"/>
              <a:buChar char="●"/>
            </a:pPr>
            <a:r>
              <a:rPr lang="en-US" sz="2400"/>
              <a:t>HTML5 Doctor - </a:t>
            </a:r>
            <a:r>
              <a:rPr lang="en-US" sz="2400" u="sng">
                <a:solidFill>
                  <a:schemeClr val="hlink"/>
                </a:solidFill>
                <a:hlinkClick r:id="rId5"/>
              </a:rPr>
              <a:t>http://html5doctor.com/</a:t>
            </a:r>
            <a:endParaRPr sz="2400"/>
          </a:p>
          <a:p>
            <a:pPr marL="914400" marR="0" lvl="1" indent="-381000" algn="l" rtl="0">
              <a:lnSpc>
                <a:spcPct val="115000"/>
              </a:lnSpc>
              <a:spcBef>
                <a:spcPts val="0"/>
              </a:spcBef>
              <a:spcAft>
                <a:spcPts val="0"/>
              </a:spcAft>
              <a:buSzPts val="2400"/>
              <a:buChar char="○"/>
            </a:pPr>
            <a:r>
              <a:rPr lang="en-US" sz="2400"/>
              <a:t>Element Index - </a:t>
            </a:r>
            <a:r>
              <a:rPr lang="en-US" sz="2400" u="sng">
                <a:solidFill>
                  <a:schemeClr val="hlink"/>
                </a:solidFill>
                <a:hlinkClick r:id="rId6"/>
              </a:rPr>
              <a:t>http://html5doctor.com/element-index/</a:t>
            </a:r>
            <a:endParaRPr sz="2400"/>
          </a:p>
          <a:p>
            <a:pPr marL="914400" marR="0" lvl="1" indent="-381000" algn="l" rtl="0">
              <a:lnSpc>
                <a:spcPct val="115000"/>
              </a:lnSpc>
              <a:spcBef>
                <a:spcPts val="0"/>
              </a:spcBef>
              <a:spcAft>
                <a:spcPts val="0"/>
              </a:spcAft>
              <a:buSzPts val="2400"/>
              <a:buChar char="○"/>
            </a:pPr>
            <a:r>
              <a:rPr lang="en-US" sz="2400"/>
              <a:t>Look up HTML tags</a:t>
            </a:r>
            <a:endParaRPr sz="2400"/>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0"/>
          <p:cNvSpPr txBox="1">
            <a:spLocks noGrp="1"/>
          </p:cNvSpPr>
          <p:nvPr>
            <p:ph type="title"/>
          </p:nvPr>
        </p:nvSpPr>
        <p:spPr>
          <a:xfrm>
            <a:off x="304800" y="0"/>
            <a:ext cx="8668200" cy="654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400"/>
              <a:buFont typeface="Arial"/>
              <a:buNone/>
            </a:pPr>
            <a:r>
              <a:rPr lang="en-US"/>
              <a:t>04-Ins_HTML_Tags </a:t>
            </a:r>
            <a:r>
              <a:rPr lang="en-US" b="0"/>
              <a:t>(4 mins, Partners)</a:t>
            </a:r>
            <a:endParaRPr b="0"/>
          </a:p>
        </p:txBody>
      </p:sp>
      <p:sp>
        <p:nvSpPr>
          <p:cNvPr id="312" name="Google Shape;312;p40"/>
          <p:cNvSpPr txBox="1"/>
          <p:nvPr/>
        </p:nvSpPr>
        <p:spPr>
          <a:xfrm>
            <a:off x="120650" y="838200"/>
            <a:ext cx="8947200" cy="56769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1000"/>
              </a:spcBef>
              <a:spcAft>
                <a:spcPts val="0"/>
              </a:spcAft>
              <a:buSzPts val="2400"/>
              <a:buChar char="●"/>
            </a:pPr>
            <a:r>
              <a:rPr lang="en-US" sz="2400"/>
              <a:t>With a partner, quickly go over the webpage</a:t>
            </a:r>
            <a:endParaRPr sz="2400"/>
          </a:p>
          <a:p>
            <a:pPr marL="914400" lvl="1" indent="-381000" algn="l" rtl="0">
              <a:lnSpc>
                <a:spcPct val="115000"/>
              </a:lnSpc>
              <a:spcBef>
                <a:spcPts val="1000"/>
              </a:spcBef>
              <a:spcAft>
                <a:spcPts val="0"/>
              </a:spcAft>
              <a:buSzPts val="2400"/>
              <a:buChar char="○"/>
            </a:pPr>
            <a:r>
              <a:rPr lang="en-US" sz="2400"/>
              <a:t>Open it up in your browser, this is meant to be a informational webpage, not a coding challenge</a:t>
            </a:r>
            <a:endParaRPr sz="2400"/>
          </a:p>
          <a:p>
            <a:pPr marL="457200" lvl="0" indent="-381000" algn="l" rtl="0">
              <a:lnSpc>
                <a:spcPct val="115000"/>
              </a:lnSpc>
              <a:spcBef>
                <a:spcPts val="1000"/>
              </a:spcBef>
              <a:spcAft>
                <a:spcPts val="0"/>
              </a:spcAft>
              <a:buSzPts val="2400"/>
              <a:buChar char="●"/>
            </a:pPr>
            <a:r>
              <a:rPr lang="en-US" sz="2400"/>
              <a:t>There are a lot of different HTML tags, but these are the ones you are most likely to use</a:t>
            </a:r>
            <a:endParaRPr sz="2400"/>
          </a:p>
          <a:p>
            <a:pPr marL="457200" lvl="0" indent="-381000" algn="l" rtl="0">
              <a:lnSpc>
                <a:spcPct val="115000"/>
              </a:lnSpc>
              <a:spcBef>
                <a:spcPts val="1000"/>
              </a:spcBef>
              <a:spcAft>
                <a:spcPts val="0"/>
              </a:spcAft>
              <a:buSzPts val="2400"/>
              <a:buChar char="●"/>
            </a:pPr>
            <a:r>
              <a:rPr lang="en-US" sz="2400"/>
              <a:t>BONUS: </a:t>
            </a:r>
            <a:r>
              <a:rPr lang="en-US" sz="2400">
                <a:solidFill>
                  <a:schemeClr val="dk1"/>
                </a:solidFill>
              </a:rPr>
              <a:t>If you have time, you can explore how the page is built</a:t>
            </a:r>
            <a:endParaRPr sz="2400">
              <a:solidFill>
                <a:schemeClr val="dk1"/>
              </a:solidFill>
            </a:endParaRPr>
          </a:p>
          <a:p>
            <a:pPr marL="914400" lvl="1" indent="-381000" algn="l" rtl="0">
              <a:lnSpc>
                <a:spcPct val="115000"/>
              </a:lnSpc>
              <a:spcBef>
                <a:spcPts val="1000"/>
              </a:spcBef>
              <a:spcAft>
                <a:spcPts val="0"/>
              </a:spcAft>
              <a:buClr>
                <a:schemeClr val="dk1"/>
              </a:buClr>
              <a:buSzPts val="2400"/>
              <a:buChar char="○"/>
            </a:pPr>
            <a:r>
              <a:rPr lang="en-US" sz="2400">
                <a:solidFill>
                  <a:schemeClr val="dk1"/>
                </a:solidFill>
              </a:rPr>
              <a:t>What does </a:t>
            </a:r>
            <a:r>
              <a:rPr lang="en-US" sz="2400">
                <a:solidFill>
                  <a:schemeClr val="dk1"/>
                </a:solidFill>
                <a:highlight>
                  <a:srgbClr val="C9DAF8"/>
                </a:highlight>
              </a:rPr>
              <a:t>&amp;lt;</a:t>
            </a:r>
            <a:r>
              <a:rPr lang="en-US" sz="2400">
                <a:solidFill>
                  <a:schemeClr val="dk1"/>
                </a:solidFill>
              </a:rPr>
              <a:t>  </a:t>
            </a:r>
            <a:r>
              <a:rPr lang="en-US" sz="2400">
                <a:solidFill>
                  <a:schemeClr val="dk1"/>
                </a:solidFill>
                <a:highlight>
                  <a:srgbClr val="C9DAF8"/>
                </a:highlight>
              </a:rPr>
              <a:t>&amp;gt;</a:t>
            </a:r>
            <a:r>
              <a:rPr lang="en-US" sz="2400">
                <a:solidFill>
                  <a:schemeClr val="dk1"/>
                </a:solidFill>
              </a:rPr>
              <a:t>  and  </a:t>
            </a:r>
            <a:r>
              <a:rPr lang="en-US" sz="2400">
                <a:solidFill>
                  <a:schemeClr val="dk1"/>
                </a:solidFill>
                <a:highlight>
                  <a:srgbClr val="C9DAF8"/>
                </a:highlight>
              </a:rPr>
              <a:t>&amp;nbsp;</a:t>
            </a:r>
            <a:r>
              <a:rPr lang="en-US" sz="2400">
                <a:solidFill>
                  <a:schemeClr val="dk1"/>
                </a:solidFill>
              </a:rPr>
              <a:t>  mean?</a:t>
            </a:r>
            <a:endParaRPr sz="2400">
              <a:solidFill>
                <a:schemeClr val="dk1"/>
              </a:solidFill>
            </a:endParaRPr>
          </a:p>
          <a:p>
            <a:pPr marL="914400" lvl="1" indent="-381000" algn="l" rtl="0">
              <a:lnSpc>
                <a:spcPct val="115000"/>
              </a:lnSpc>
              <a:spcBef>
                <a:spcPts val="1000"/>
              </a:spcBef>
              <a:spcAft>
                <a:spcPts val="0"/>
              </a:spcAft>
              <a:buClr>
                <a:schemeClr val="dk1"/>
              </a:buClr>
              <a:buSzPts val="2400"/>
              <a:buChar char="○"/>
            </a:pPr>
            <a:r>
              <a:rPr lang="en-US" sz="2400">
                <a:solidFill>
                  <a:schemeClr val="dk1"/>
                </a:solidFill>
              </a:rPr>
              <a:t>Why are they used instead of the symbols they’re standing in for?</a:t>
            </a:r>
            <a:endParaRPr sz="2400">
              <a:solidFill>
                <a:schemeClr val="dk1"/>
              </a:solidFill>
            </a:endParaRP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1"/>
          <p:cNvSpPr txBox="1">
            <a:spLocks noGrp="1"/>
          </p:cNvSpPr>
          <p:nvPr>
            <p:ph type="title"/>
          </p:nvPr>
        </p:nvSpPr>
        <p:spPr>
          <a:xfrm>
            <a:off x="304800" y="0"/>
            <a:ext cx="8668200" cy="654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400"/>
              <a:buFont typeface="Arial"/>
              <a:buNone/>
            </a:pPr>
            <a:r>
              <a:rPr lang="en-US"/>
              <a:t>05-Stu_MyFirst_HTML </a:t>
            </a:r>
            <a:r>
              <a:rPr lang="en-US" b="0"/>
              <a:t>(15 mins, Solo)</a:t>
            </a:r>
            <a:endParaRPr b="0"/>
          </a:p>
        </p:txBody>
      </p:sp>
      <p:sp>
        <p:nvSpPr>
          <p:cNvPr id="319" name="Google Shape;319;p41"/>
          <p:cNvSpPr txBox="1"/>
          <p:nvPr/>
        </p:nvSpPr>
        <p:spPr>
          <a:xfrm>
            <a:off x="120650" y="838200"/>
            <a:ext cx="8947200" cy="56769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n-US" sz="1800"/>
              <a:t>In a new HTML file, create the basic structure of an HTML document and include in it the following:</a:t>
            </a:r>
            <a:endParaRPr sz="1800"/>
          </a:p>
          <a:p>
            <a:pPr marL="457200" lvl="0" indent="-342900" algn="l" rtl="0">
              <a:lnSpc>
                <a:spcPct val="135714"/>
              </a:lnSpc>
              <a:spcBef>
                <a:spcPts val="0"/>
              </a:spcBef>
              <a:spcAft>
                <a:spcPts val="0"/>
              </a:spcAft>
              <a:buSzPts val="1800"/>
              <a:buAutoNum type="arabicPeriod"/>
            </a:pPr>
            <a:r>
              <a:rPr lang="en-US" sz="1800"/>
              <a:t>DOCTYPE declaration</a:t>
            </a:r>
            <a:endParaRPr sz="1800"/>
          </a:p>
          <a:p>
            <a:pPr marL="457200" lvl="0" indent="-342900" algn="l" rtl="0">
              <a:lnSpc>
                <a:spcPct val="135714"/>
              </a:lnSpc>
              <a:spcBef>
                <a:spcPts val="0"/>
              </a:spcBef>
              <a:spcAft>
                <a:spcPts val="0"/>
              </a:spcAft>
              <a:buSzPts val="1800"/>
              <a:buAutoNum type="arabicPeriod"/>
            </a:pPr>
            <a:r>
              <a:rPr lang="en-US" sz="1800" b="1">
                <a:solidFill>
                  <a:srgbClr val="1155CC"/>
                </a:solidFill>
              </a:rPr>
              <a:t>head </a:t>
            </a:r>
            <a:r>
              <a:rPr lang="en-US" sz="1800"/>
              <a:t>tag with nested </a:t>
            </a:r>
            <a:r>
              <a:rPr lang="en-US" sz="1800" b="1">
                <a:solidFill>
                  <a:srgbClr val="1155CC"/>
                </a:solidFill>
              </a:rPr>
              <a:t>title </a:t>
            </a:r>
            <a:r>
              <a:rPr lang="en-US" sz="1800"/>
              <a:t>tag</a:t>
            </a:r>
            <a:endParaRPr sz="1800"/>
          </a:p>
          <a:p>
            <a:pPr marL="457200" lvl="0" indent="-342900" algn="l" rtl="0">
              <a:lnSpc>
                <a:spcPct val="135714"/>
              </a:lnSpc>
              <a:spcBef>
                <a:spcPts val="0"/>
              </a:spcBef>
              <a:spcAft>
                <a:spcPts val="0"/>
              </a:spcAft>
              <a:buSzPts val="1800"/>
              <a:buAutoNum type="arabicPeriod"/>
            </a:pPr>
            <a:r>
              <a:rPr lang="en-US" sz="1800" b="1">
                <a:solidFill>
                  <a:srgbClr val="1155CC"/>
                </a:solidFill>
              </a:rPr>
              <a:t>h1</a:t>
            </a:r>
            <a:r>
              <a:rPr lang="en-US" sz="1800"/>
              <a:t> tag with a title of your choice</a:t>
            </a:r>
            <a:endParaRPr sz="1800"/>
          </a:p>
          <a:p>
            <a:pPr marL="457200" lvl="0" indent="-342900" algn="l" rtl="0">
              <a:lnSpc>
                <a:spcPct val="135714"/>
              </a:lnSpc>
              <a:spcBef>
                <a:spcPts val="0"/>
              </a:spcBef>
              <a:spcAft>
                <a:spcPts val="0"/>
              </a:spcAft>
              <a:buSzPts val="1800"/>
              <a:buAutoNum type="arabicPeriod"/>
            </a:pPr>
            <a:r>
              <a:rPr lang="en-US" sz="1800"/>
              <a:t>Embed an image</a:t>
            </a:r>
            <a:endParaRPr sz="1800"/>
          </a:p>
          <a:p>
            <a:pPr marL="457200" lvl="0" indent="-342900" algn="l" rtl="0">
              <a:lnSpc>
                <a:spcPct val="135714"/>
              </a:lnSpc>
              <a:spcBef>
                <a:spcPts val="0"/>
              </a:spcBef>
              <a:spcAft>
                <a:spcPts val="0"/>
              </a:spcAft>
              <a:buSzPts val="1800"/>
              <a:buAutoNum type="arabicPeriod"/>
            </a:pPr>
            <a:r>
              <a:rPr lang="en-US" sz="1800"/>
              <a:t>Create the following three links on your page:</a:t>
            </a:r>
            <a:endParaRPr sz="1800"/>
          </a:p>
          <a:p>
            <a:pPr marL="914400" lvl="1" indent="-342900" algn="l" rtl="0">
              <a:lnSpc>
                <a:spcPct val="135714"/>
              </a:lnSpc>
              <a:spcBef>
                <a:spcPts val="0"/>
              </a:spcBef>
              <a:spcAft>
                <a:spcPts val="0"/>
              </a:spcAft>
              <a:buSzPts val="1800"/>
              <a:buAutoNum type="alphaLcPeriod"/>
            </a:pPr>
            <a:r>
              <a:rPr lang="en-US" sz="1800"/>
              <a:t>One link that leads to the website of your choice. Give this link an attribute `</a:t>
            </a:r>
            <a:r>
              <a:rPr lang="en-US" sz="1800" b="1">
                <a:solidFill>
                  <a:srgbClr val="1155CC"/>
                </a:solidFill>
              </a:rPr>
              <a:t>target="_blank"</a:t>
            </a:r>
            <a:r>
              <a:rPr lang="en-US" sz="1800"/>
              <a:t>` so that it opens a new tab when clicked.</a:t>
            </a:r>
            <a:endParaRPr sz="1800"/>
          </a:p>
          <a:p>
            <a:pPr marL="914400" lvl="1" indent="-342900" algn="l" rtl="0">
              <a:lnSpc>
                <a:spcPct val="135714"/>
              </a:lnSpc>
              <a:spcBef>
                <a:spcPts val="0"/>
              </a:spcBef>
              <a:spcAft>
                <a:spcPts val="0"/>
              </a:spcAft>
              <a:buSzPts val="1800"/>
              <a:buAutoNum type="alphaLcPeriod"/>
            </a:pPr>
            <a:r>
              <a:rPr lang="en-US" sz="1800"/>
              <a:t>Create a second link to a different website, but give this link bold text.</a:t>
            </a:r>
            <a:endParaRPr sz="1800"/>
          </a:p>
          <a:p>
            <a:pPr marL="914400" lvl="1" indent="-342900" algn="l" rtl="0">
              <a:lnSpc>
                <a:spcPct val="135714"/>
              </a:lnSpc>
              <a:spcBef>
                <a:spcPts val="0"/>
              </a:spcBef>
              <a:spcAft>
                <a:spcPts val="0"/>
              </a:spcAft>
              <a:buSzPts val="1800"/>
              <a:buAutoNum type="alphaLcPeriod"/>
            </a:pPr>
            <a:r>
              <a:rPr lang="en-US" sz="1800"/>
              <a:t>Make the third link a placeholder so it goes nowhere.</a:t>
            </a:r>
            <a:endParaRPr sz="1800"/>
          </a:p>
          <a:p>
            <a:pPr marL="0" lvl="0" indent="0" algn="l" rtl="0">
              <a:lnSpc>
                <a:spcPct val="135714"/>
              </a:lnSpc>
              <a:spcBef>
                <a:spcPts val="1000"/>
              </a:spcBef>
              <a:spcAft>
                <a:spcPts val="0"/>
              </a:spcAft>
              <a:buClr>
                <a:schemeClr val="dk1"/>
              </a:buClr>
              <a:buSzPts val="1100"/>
              <a:buFont typeface="Arial"/>
              <a:buNone/>
            </a:pPr>
            <a:r>
              <a:rPr lang="en-US" sz="1800"/>
              <a:t>HINT: You should be checking the rendered HTML in Chrome as you code to make sure you're going in the right direction.</a:t>
            </a:r>
            <a:endParaRPr sz="1800"/>
          </a:p>
          <a:p>
            <a:pPr marL="0" lvl="0" indent="0" algn="l" rtl="0">
              <a:lnSpc>
                <a:spcPct val="135714"/>
              </a:lnSpc>
              <a:spcBef>
                <a:spcPts val="1000"/>
              </a:spcBef>
              <a:spcAft>
                <a:spcPts val="0"/>
              </a:spcAft>
              <a:buNone/>
            </a:pPr>
            <a:r>
              <a:rPr lang="en-US" sz="1800" b="1"/>
              <a:t>Bonus in README.md</a:t>
            </a:r>
            <a:endParaRPr sz="1800"/>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2"/>
          <p:cNvSpPr txBox="1">
            <a:spLocks noGrp="1"/>
          </p:cNvSpPr>
          <p:nvPr>
            <p:ph type="title"/>
          </p:nvPr>
        </p:nvSpPr>
        <p:spPr>
          <a:xfrm>
            <a:off x="304800" y="0"/>
            <a:ext cx="8668200" cy="654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400"/>
              <a:buFont typeface="Arial"/>
              <a:buNone/>
            </a:pPr>
            <a:r>
              <a:rPr lang="en-US"/>
              <a:t>06-Stu_FixThe_HTML </a:t>
            </a:r>
            <a:r>
              <a:rPr lang="en-US" b="0"/>
              <a:t>(8 mins, Partners)</a:t>
            </a:r>
            <a:endParaRPr b="0"/>
          </a:p>
        </p:txBody>
      </p:sp>
      <p:sp>
        <p:nvSpPr>
          <p:cNvPr id="326" name="Google Shape;326;p42"/>
          <p:cNvSpPr txBox="1"/>
          <p:nvPr/>
        </p:nvSpPr>
        <p:spPr>
          <a:xfrm>
            <a:off x="120650" y="838200"/>
            <a:ext cx="8947200" cy="5676900"/>
          </a:xfrm>
          <a:prstGeom prst="rect">
            <a:avLst/>
          </a:prstGeom>
          <a:noFill/>
          <a:ln>
            <a:noFill/>
          </a:ln>
        </p:spPr>
        <p:txBody>
          <a:bodyPr spcFirstLastPara="1" wrap="square" lIns="91425" tIns="91425" rIns="91425" bIns="91425" anchor="t" anchorCtr="0">
            <a:noAutofit/>
          </a:bodyPr>
          <a:lstStyle/>
          <a:p>
            <a:pPr marL="457200" lvl="0" indent="-381000" algn="l" rtl="0">
              <a:lnSpc>
                <a:spcPct val="135714"/>
              </a:lnSpc>
              <a:spcBef>
                <a:spcPts val="0"/>
              </a:spcBef>
              <a:spcAft>
                <a:spcPts val="0"/>
              </a:spcAft>
              <a:buSzPts val="2400"/>
              <a:buChar char="●"/>
            </a:pPr>
            <a:r>
              <a:rPr lang="en-US" sz="2400"/>
              <a:t>Open the </a:t>
            </a:r>
            <a:r>
              <a:rPr lang="en-US" sz="2400">
                <a:solidFill>
                  <a:srgbClr val="1155CC"/>
                </a:solidFill>
              </a:rPr>
              <a:t>index.html</a:t>
            </a:r>
            <a:r>
              <a:rPr lang="en-US" sz="2400"/>
              <a:t> file inside the </a:t>
            </a:r>
            <a:r>
              <a:rPr lang="en-US" sz="2400">
                <a:solidFill>
                  <a:srgbClr val="1155CC"/>
                </a:solidFill>
              </a:rPr>
              <a:t>Unsolved</a:t>
            </a:r>
            <a:r>
              <a:rPr lang="en-US" sz="2400"/>
              <a:t> folder.</a:t>
            </a:r>
            <a:endParaRPr sz="2400"/>
          </a:p>
          <a:p>
            <a:pPr marL="457200" lvl="0" indent="-381000" algn="l" rtl="0">
              <a:lnSpc>
                <a:spcPct val="135714"/>
              </a:lnSpc>
              <a:spcBef>
                <a:spcPts val="0"/>
              </a:spcBef>
              <a:spcAft>
                <a:spcPts val="0"/>
              </a:spcAft>
              <a:buSzPts val="2400"/>
              <a:buChar char="●"/>
            </a:pPr>
            <a:r>
              <a:rPr lang="en-US" sz="2400"/>
              <a:t>This HTML document has several errors. While it may seemingly load in your browser without many issues, this is not valid HTML.</a:t>
            </a:r>
            <a:endParaRPr sz="2400"/>
          </a:p>
          <a:p>
            <a:pPr marL="457200" lvl="0" indent="-381000" algn="l" rtl="0">
              <a:lnSpc>
                <a:spcPct val="135714"/>
              </a:lnSpc>
              <a:spcBef>
                <a:spcPts val="0"/>
              </a:spcBef>
              <a:spcAft>
                <a:spcPts val="0"/>
              </a:spcAft>
              <a:buSzPts val="2400"/>
              <a:buChar char="●"/>
            </a:pPr>
            <a:r>
              <a:rPr lang="en-US" sz="2400"/>
              <a:t>Correct the document and leave a comment above each error describing what you changed.</a:t>
            </a:r>
            <a:endParaRPr sz="2400"/>
          </a:p>
          <a:p>
            <a:pPr marL="457200" lvl="0" indent="-381000" algn="l" rtl="0">
              <a:lnSpc>
                <a:spcPct val="135714"/>
              </a:lnSpc>
              <a:spcBef>
                <a:spcPts val="0"/>
              </a:spcBef>
              <a:spcAft>
                <a:spcPts val="0"/>
              </a:spcAft>
              <a:buSzPts val="2400"/>
              <a:buChar char="●"/>
            </a:pPr>
            <a:r>
              <a:rPr lang="en-US" sz="2400"/>
              <a:t>Refer to the </a:t>
            </a:r>
            <a:r>
              <a:rPr lang="en-US" sz="2400">
                <a:solidFill>
                  <a:srgbClr val="1155CC"/>
                </a:solidFill>
              </a:rPr>
              <a:t>Mozilla HTML Documentation</a:t>
            </a:r>
            <a:r>
              <a:rPr lang="en-US" sz="2400"/>
              <a:t> to research any unfamiliar HTML tags.</a:t>
            </a:r>
            <a:endParaRPr sz="2400"/>
          </a:p>
          <a:p>
            <a:pPr marL="914400" lvl="1" indent="-381000" algn="l" rtl="0">
              <a:lnSpc>
                <a:spcPct val="135714"/>
              </a:lnSpc>
              <a:spcBef>
                <a:spcPts val="0"/>
              </a:spcBef>
              <a:spcAft>
                <a:spcPts val="0"/>
              </a:spcAft>
              <a:buSzPts val="2400"/>
              <a:buChar char="○"/>
            </a:pPr>
            <a:r>
              <a:rPr lang="en-US" sz="2400"/>
              <a:t>Link in readme</a:t>
            </a:r>
            <a:endParaRPr sz="2400"/>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3"/>
          <p:cNvSpPr txBox="1">
            <a:spLocks noGrp="1"/>
          </p:cNvSpPr>
          <p:nvPr>
            <p:ph type="title"/>
          </p:nvPr>
        </p:nvSpPr>
        <p:spPr>
          <a:xfrm>
            <a:off x="304800" y="0"/>
            <a:ext cx="8668200" cy="654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400"/>
              <a:buFont typeface="Arial"/>
              <a:buNone/>
            </a:pPr>
            <a:r>
              <a:rPr lang="en-US"/>
              <a:t>06-Stu_FixThe_HTML </a:t>
            </a:r>
            <a:r>
              <a:rPr lang="en-US" b="0"/>
              <a:t>(5 mins, Discussion)</a:t>
            </a:r>
            <a:endParaRPr b="0"/>
          </a:p>
        </p:txBody>
      </p:sp>
      <p:sp>
        <p:nvSpPr>
          <p:cNvPr id="333" name="Google Shape;333;p43"/>
          <p:cNvSpPr txBox="1"/>
          <p:nvPr/>
        </p:nvSpPr>
        <p:spPr>
          <a:xfrm>
            <a:off x="120650" y="838200"/>
            <a:ext cx="8947200" cy="56769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35714"/>
              </a:lnSpc>
              <a:spcBef>
                <a:spcPts val="0"/>
              </a:spcBef>
              <a:spcAft>
                <a:spcPts val="0"/>
              </a:spcAft>
              <a:buClr>
                <a:srgbClr val="000000"/>
              </a:buClr>
              <a:buSzPts val="2400"/>
              <a:buFont typeface="Arial"/>
              <a:buChar char="●"/>
            </a:pPr>
            <a:r>
              <a:rPr lang="en-US" sz="2400"/>
              <a:t>The W3 Schools’ Validator is a resource for validating HTML</a:t>
            </a:r>
            <a:endParaRPr sz="2400"/>
          </a:p>
          <a:p>
            <a:pPr marL="914400" marR="0" lvl="1" indent="-381000" algn="l" rtl="0">
              <a:lnSpc>
                <a:spcPct val="135714"/>
              </a:lnSpc>
              <a:spcBef>
                <a:spcPts val="0"/>
              </a:spcBef>
              <a:spcAft>
                <a:spcPts val="0"/>
              </a:spcAft>
              <a:buSzPts val="2400"/>
              <a:buChar char="○"/>
            </a:pPr>
            <a:r>
              <a:rPr lang="en-US" sz="2400" u="sng">
                <a:solidFill>
                  <a:schemeClr val="hlink"/>
                </a:solidFill>
                <a:hlinkClick r:id="rId3"/>
              </a:rPr>
              <a:t>https://validator.w3.org/#validate_by_input</a:t>
            </a:r>
            <a:endParaRPr sz="2400"/>
          </a:p>
          <a:p>
            <a:pPr marL="457200" marR="0" lvl="0" indent="-381000" algn="l" rtl="0">
              <a:lnSpc>
                <a:spcPct val="135714"/>
              </a:lnSpc>
              <a:spcBef>
                <a:spcPts val="0"/>
              </a:spcBef>
              <a:spcAft>
                <a:spcPts val="0"/>
              </a:spcAft>
              <a:buSzPts val="2400"/>
              <a:buChar char="●"/>
            </a:pPr>
            <a:r>
              <a:rPr lang="en-US" sz="2400"/>
              <a:t>Browsers focus more on the experience so they will try their best to smooth out any errors</a:t>
            </a:r>
            <a:endParaRPr sz="2400"/>
          </a:p>
          <a:p>
            <a:pPr marL="914400" marR="0" lvl="1" indent="-381000" algn="l" rtl="0">
              <a:lnSpc>
                <a:spcPct val="135714"/>
              </a:lnSpc>
              <a:spcBef>
                <a:spcPts val="0"/>
              </a:spcBef>
              <a:spcAft>
                <a:spcPts val="0"/>
              </a:spcAft>
              <a:buSzPts val="2400"/>
              <a:buChar char="○"/>
            </a:pPr>
            <a:r>
              <a:rPr lang="en-US" sz="2400"/>
              <a:t>This provides a better user experience, but makes debugging a little harder</a:t>
            </a:r>
            <a:endParaRPr sz="2400"/>
          </a:p>
          <a:p>
            <a:pPr marL="914400" marR="0" lvl="1" indent="-381000" algn="l" rtl="0">
              <a:lnSpc>
                <a:spcPct val="135714"/>
              </a:lnSpc>
              <a:spcBef>
                <a:spcPts val="0"/>
              </a:spcBef>
              <a:spcAft>
                <a:spcPts val="0"/>
              </a:spcAft>
              <a:buSzPts val="2400"/>
              <a:buChar char="○"/>
            </a:pPr>
            <a:r>
              <a:rPr lang="en-US" sz="2400"/>
              <a:t>Each browser might handle errors differently, this leads to erratic behavior</a:t>
            </a:r>
            <a:endParaRPr sz="2400"/>
          </a:p>
          <a:p>
            <a:pPr marL="914400" marR="0" lvl="1" indent="-381000" algn="l" rtl="0">
              <a:lnSpc>
                <a:spcPct val="135714"/>
              </a:lnSpc>
              <a:spcBef>
                <a:spcPts val="0"/>
              </a:spcBef>
              <a:spcAft>
                <a:spcPts val="0"/>
              </a:spcAft>
              <a:buSzPts val="2400"/>
              <a:buChar char="○"/>
            </a:pPr>
            <a:r>
              <a:rPr lang="en-US" sz="2400"/>
              <a:t>Error messages are our friend</a:t>
            </a:r>
            <a:endParaRPr sz="2400"/>
          </a:p>
          <a:p>
            <a:pPr marL="457200" marR="0" lvl="0" indent="-381000" algn="l" rtl="0">
              <a:lnSpc>
                <a:spcPct val="135714"/>
              </a:lnSpc>
              <a:spcBef>
                <a:spcPts val="0"/>
              </a:spcBef>
              <a:spcAft>
                <a:spcPts val="0"/>
              </a:spcAft>
              <a:buSzPts val="2400"/>
              <a:buChar char="●"/>
            </a:pPr>
            <a:r>
              <a:rPr lang="en-US" sz="2400"/>
              <a:t>The validator looks for errors in your HTML</a:t>
            </a:r>
            <a:endParaRPr sz="2400"/>
          </a:p>
          <a:p>
            <a:pPr marL="914400" marR="0" lvl="1" indent="-381000" algn="l" rtl="0">
              <a:lnSpc>
                <a:spcPct val="135714"/>
              </a:lnSpc>
              <a:spcBef>
                <a:spcPts val="0"/>
              </a:spcBef>
              <a:spcAft>
                <a:spcPts val="0"/>
              </a:spcAft>
              <a:buSzPts val="2400"/>
              <a:buChar char="○"/>
            </a:pPr>
            <a:r>
              <a:rPr lang="en-US" sz="2400"/>
              <a:t>Not perfect, but it’s a good tool if you’re stuck</a:t>
            </a:r>
            <a:endParaRPr sz="2400"/>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4"/>
          <p:cNvSpPr txBox="1">
            <a:spLocks noGrp="1"/>
          </p:cNvSpPr>
          <p:nvPr>
            <p:ph type="title"/>
          </p:nvPr>
        </p:nvSpPr>
        <p:spPr>
          <a:xfrm>
            <a:off x="304800" y="18075"/>
            <a:ext cx="7815300" cy="6540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2400"/>
              <a:buFont typeface="Arial"/>
              <a:buNone/>
            </a:pPr>
            <a:r>
              <a:rPr lang="en-US"/>
              <a:t>07-Ins_WorkingWithTables </a:t>
            </a:r>
            <a:r>
              <a:rPr lang="en-US" b="0"/>
              <a:t>(5 mins, Discussion)</a:t>
            </a:r>
            <a:endParaRPr/>
          </a:p>
        </p:txBody>
      </p:sp>
      <p:sp>
        <p:nvSpPr>
          <p:cNvPr id="340" name="Google Shape;340;p44"/>
          <p:cNvSpPr txBox="1"/>
          <p:nvPr/>
        </p:nvSpPr>
        <p:spPr>
          <a:xfrm>
            <a:off x="120650" y="838200"/>
            <a:ext cx="5551200" cy="56769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35714"/>
              </a:lnSpc>
              <a:spcBef>
                <a:spcPts val="0"/>
              </a:spcBef>
              <a:spcAft>
                <a:spcPts val="0"/>
              </a:spcAft>
              <a:buClr>
                <a:srgbClr val="000000"/>
              </a:buClr>
              <a:buSzPts val="2400"/>
              <a:buFont typeface="Arial"/>
              <a:buChar char="●"/>
            </a:pPr>
            <a:r>
              <a:rPr lang="en-US" sz="2400"/>
              <a:t>Wrap the entire table in an opening and closing </a:t>
            </a:r>
            <a:r>
              <a:rPr lang="en-US" sz="2400">
                <a:solidFill>
                  <a:srgbClr val="1155CC"/>
                </a:solidFill>
              </a:rPr>
              <a:t>table </a:t>
            </a:r>
            <a:r>
              <a:rPr lang="en-US" sz="2400"/>
              <a:t>tag</a:t>
            </a:r>
            <a:endParaRPr sz="2400"/>
          </a:p>
          <a:p>
            <a:pPr marL="457200" marR="0" lvl="0" indent="-381000" algn="l" rtl="0">
              <a:lnSpc>
                <a:spcPct val="135714"/>
              </a:lnSpc>
              <a:spcBef>
                <a:spcPts val="0"/>
              </a:spcBef>
              <a:spcAft>
                <a:spcPts val="0"/>
              </a:spcAft>
              <a:buSzPts val="2400"/>
              <a:buChar char="●"/>
            </a:pPr>
            <a:r>
              <a:rPr lang="en-US" sz="2400"/>
              <a:t>Use the </a:t>
            </a:r>
            <a:r>
              <a:rPr lang="en-US" sz="2400">
                <a:solidFill>
                  <a:srgbClr val="1155CC"/>
                </a:solidFill>
              </a:rPr>
              <a:t>tr </a:t>
            </a:r>
            <a:r>
              <a:rPr lang="en-US" sz="2400"/>
              <a:t>tag to indicate a new table row</a:t>
            </a:r>
            <a:endParaRPr sz="2400"/>
          </a:p>
          <a:p>
            <a:pPr marL="914400" marR="0" lvl="1" indent="-381000" algn="l" rtl="0">
              <a:lnSpc>
                <a:spcPct val="135714"/>
              </a:lnSpc>
              <a:spcBef>
                <a:spcPts val="0"/>
              </a:spcBef>
              <a:spcAft>
                <a:spcPts val="0"/>
              </a:spcAft>
              <a:buSzPts val="2400"/>
              <a:buChar char="○"/>
            </a:pPr>
            <a:r>
              <a:rPr lang="en-US" sz="2400"/>
              <a:t>the </a:t>
            </a:r>
            <a:r>
              <a:rPr lang="en-US" sz="2400">
                <a:solidFill>
                  <a:srgbClr val="1155CC"/>
                </a:solidFill>
              </a:rPr>
              <a:t>th </a:t>
            </a:r>
            <a:r>
              <a:rPr lang="en-US" sz="2400"/>
              <a:t>tags are used to declare the headers of the table</a:t>
            </a:r>
            <a:endParaRPr sz="2400"/>
          </a:p>
          <a:p>
            <a:pPr marL="914400" marR="0" lvl="1" indent="-381000" algn="l" rtl="0">
              <a:lnSpc>
                <a:spcPct val="135714"/>
              </a:lnSpc>
              <a:spcBef>
                <a:spcPts val="0"/>
              </a:spcBef>
              <a:spcAft>
                <a:spcPts val="0"/>
              </a:spcAft>
              <a:buSzPts val="2400"/>
              <a:buChar char="○"/>
            </a:pPr>
            <a:r>
              <a:rPr lang="en-US" sz="2400"/>
              <a:t>for each </a:t>
            </a:r>
            <a:r>
              <a:rPr lang="en-US" sz="2400">
                <a:solidFill>
                  <a:srgbClr val="1155CC"/>
                </a:solidFill>
              </a:rPr>
              <a:t>th </a:t>
            </a:r>
            <a:r>
              <a:rPr lang="en-US" sz="2400"/>
              <a:t>tag, subsequent rows should have a </a:t>
            </a:r>
            <a:r>
              <a:rPr lang="en-US" sz="2400">
                <a:solidFill>
                  <a:srgbClr val="1155CC"/>
                </a:solidFill>
              </a:rPr>
              <a:t>td </a:t>
            </a:r>
            <a:r>
              <a:rPr lang="en-US" sz="2400"/>
              <a:t>tag to add table data</a:t>
            </a:r>
            <a:endParaRPr sz="2400"/>
          </a:p>
        </p:txBody>
      </p:sp>
      <p:pic>
        <p:nvPicPr>
          <p:cNvPr id="341" name="Google Shape;341;p44"/>
          <p:cNvPicPr preferRelativeResize="0"/>
          <p:nvPr/>
        </p:nvPicPr>
        <p:blipFill>
          <a:blip r:embed="rId3">
            <a:alphaModFix/>
          </a:blip>
          <a:stretch>
            <a:fillRect/>
          </a:stretch>
        </p:blipFill>
        <p:spPr>
          <a:xfrm>
            <a:off x="5901425" y="1168750"/>
            <a:ext cx="3028950" cy="3943350"/>
          </a:xfrm>
          <a:prstGeom prst="rect">
            <a:avLst/>
          </a:prstGeom>
          <a:noFill/>
          <a:ln>
            <a:noFill/>
          </a:ln>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5"/>
          <p:cNvSpPr txBox="1">
            <a:spLocks noGrp="1"/>
          </p:cNvSpPr>
          <p:nvPr>
            <p:ph type="title"/>
          </p:nvPr>
        </p:nvSpPr>
        <p:spPr>
          <a:xfrm>
            <a:off x="304800" y="0"/>
            <a:ext cx="8668200" cy="654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400"/>
              <a:buFont typeface="Arial"/>
              <a:buNone/>
            </a:pPr>
            <a:r>
              <a:rPr lang="en-US"/>
              <a:t>07-Stu_WorkingWithTables </a:t>
            </a:r>
            <a:r>
              <a:rPr lang="en-US" b="0"/>
              <a:t>(15 mins)</a:t>
            </a:r>
            <a:endParaRPr b="0"/>
          </a:p>
        </p:txBody>
      </p:sp>
      <p:sp>
        <p:nvSpPr>
          <p:cNvPr id="348" name="Google Shape;348;p45"/>
          <p:cNvSpPr txBox="1"/>
          <p:nvPr/>
        </p:nvSpPr>
        <p:spPr>
          <a:xfrm>
            <a:off x="120650" y="838200"/>
            <a:ext cx="8947200" cy="5676900"/>
          </a:xfrm>
          <a:prstGeom prst="rect">
            <a:avLst/>
          </a:prstGeom>
          <a:noFill/>
          <a:ln>
            <a:noFill/>
          </a:ln>
        </p:spPr>
        <p:txBody>
          <a:bodyPr spcFirstLastPara="1" wrap="square" lIns="91425" tIns="91425" rIns="91425" bIns="91425" anchor="t" anchorCtr="0">
            <a:noAutofit/>
          </a:bodyPr>
          <a:lstStyle/>
          <a:p>
            <a:pPr marL="457200" lvl="0" indent="-381000" algn="l" rtl="0">
              <a:lnSpc>
                <a:spcPct val="135714"/>
              </a:lnSpc>
              <a:spcBef>
                <a:spcPts val="0"/>
              </a:spcBef>
              <a:spcAft>
                <a:spcPts val="0"/>
              </a:spcAft>
              <a:buSzPts val="2400"/>
              <a:buChar char="●"/>
            </a:pPr>
            <a:r>
              <a:rPr lang="en-US" sz="2400"/>
              <a:t>Open the </a:t>
            </a:r>
            <a:r>
              <a:rPr lang="en-US" sz="2400">
                <a:solidFill>
                  <a:srgbClr val="1155CC"/>
                </a:solidFill>
              </a:rPr>
              <a:t>Resources </a:t>
            </a:r>
            <a:r>
              <a:rPr lang="en-US" sz="2400"/>
              <a:t>folder. Here we have a relatively simple spreadsheet.</a:t>
            </a:r>
            <a:endParaRPr sz="2400"/>
          </a:p>
          <a:p>
            <a:pPr marL="457200" lvl="0" indent="-381000" algn="l" rtl="0">
              <a:lnSpc>
                <a:spcPct val="135714"/>
              </a:lnSpc>
              <a:spcBef>
                <a:spcPts val="0"/>
              </a:spcBef>
              <a:spcAft>
                <a:spcPts val="0"/>
              </a:spcAft>
              <a:buSzPts val="2400"/>
              <a:buChar char="●"/>
            </a:pPr>
            <a:r>
              <a:rPr lang="en-US" sz="2400"/>
              <a:t>Create a new HTML document and create a table to represent the data in the spreadsheet.</a:t>
            </a:r>
            <a:endParaRPr sz="2400"/>
          </a:p>
          <a:p>
            <a:pPr marL="914400" lvl="1" indent="-381000" algn="l" rtl="0">
              <a:lnSpc>
                <a:spcPct val="135714"/>
              </a:lnSpc>
              <a:spcBef>
                <a:spcPts val="0"/>
              </a:spcBef>
              <a:spcAft>
                <a:spcPts val="0"/>
              </a:spcAft>
              <a:buSzPts val="2400"/>
              <a:buChar char="○"/>
            </a:pPr>
            <a:r>
              <a:rPr lang="en-US" sz="2400"/>
              <a:t>Refer back to </a:t>
            </a:r>
            <a:r>
              <a:rPr lang="en-US" sz="2400">
                <a:solidFill>
                  <a:srgbClr val="1155CC"/>
                </a:solidFill>
              </a:rPr>
              <a:t>04-Ins_HTML_Tags</a:t>
            </a:r>
            <a:endParaRPr sz="2400"/>
          </a:p>
          <a:p>
            <a:pPr marL="457200" lvl="0" indent="-381000" algn="l" rtl="0">
              <a:lnSpc>
                <a:spcPct val="135714"/>
              </a:lnSpc>
              <a:spcBef>
                <a:spcPts val="0"/>
              </a:spcBef>
              <a:spcAft>
                <a:spcPts val="0"/>
              </a:spcAft>
              <a:buSzPts val="2400"/>
              <a:buChar char="●"/>
            </a:pPr>
            <a:r>
              <a:rPr lang="en-US" sz="2400"/>
              <a:t>Try to get the formatting as close to the spreadsheet as possible.</a:t>
            </a:r>
            <a:endParaRPr sz="2400"/>
          </a:p>
          <a:p>
            <a:pPr marL="457200" lvl="0" indent="-381000" algn="l" rtl="0">
              <a:lnSpc>
                <a:spcPct val="135714"/>
              </a:lnSpc>
              <a:spcBef>
                <a:spcPts val="0"/>
              </a:spcBef>
              <a:spcAft>
                <a:spcPts val="0"/>
              </a:spcAft>
              <a:buSzPts val="2400"/>
              <a:buChar char="●"/>
            </a:pPr>
            <a:r>
              <a:rPr lang="en-US" sz="2400" b="1"/>
              <a:t>Bonus:</a:t>
            </a:r>
            <a:r>
              <a:rPr lang="en-US" sz="2400"/>
              <a:t> Use table </a:t>
            </a:r>
            <a:r>
              <a:rPr lang="en-US" sz="2400">
                <a:solidFill>
                  <a:srgbClr val="1155CC"/>
                </a:solidFill>
              </a:rPr>
              <a:t>colspan</a:t>
            </a:r>
            <a:r>
              <a:rPr lang="en-US" sz="2400"/>
              <a:t> and </a:t>
            </a:r>
            <a:r>
              <a:rPr lang="en-US" sz="2400">
                <a:solidFill>
                  <a:srgbClr val="1155CC"/>
                </a:solidFill>
              </a:rPr>
              <a:t>border</a:t>
            </a:r>
            <a:r>
              <a:rPr lang="en-US" sz="2400"/>
              <a:t> attributes to make the table look even more similar to the spreadsheet.</a:t>
            </a:r>
            <a:endParaRPr sz="2400"/>
          </a:p>
          <a:p>
            <a:pPr marL="914400" lvl="1" indent="-381000" algn="l" rtl="0">
              <a:lnSpc>
                <a:spcPct val="135714"/>
              </a:lnSpc>
              <a:spcBef>
                <a:spcPts val="0"/>
              </a:spcBef>
              <a:spcAft>
                <a:spcPts val="0"/>
              </a:spcAft>
              <a:buSzPts val="2400"/>
              <a:buChar char="○"/>
            </a:pPr>
            <a:r>
              <a:rPr lang="en-US" sz="2400"/>
              <a:t>Group the completed table using a </a:t>
            </a:r>
            <a:r>
              <a:rPr lang="en-US" sz="2400">
                <a:solidFill>
                  <a:srgbClr val="1155CC"/>
                </a:solidFill>
              </a:rPr>
              <a:t>thead</a:t>
            </a:r>
            <a:r>
              <a:rPr lang="en-US" sz="2400"/>
              <a:t>, a </a:t>
            </a:r>
            <a:r>
              <a:rPr lang="en-US" sz="2400">
                <a:solidFill>
                  <a:srgbClr val="1155CC"/>
                </a:solidFill>
              </a:rPr>
              <a:t>tbody</a:t>
            </a:r>
            <a:r>
              <a:rPr lang="en-US" sz="2400"/>
              <a:t>, and a </a:t>
            </a:r>
            <a:r>
              <a:rPr lang="en-US" sz="2400">
                <a:solidFill>
                  <a:srgbClr val="1155CC"/>
                </a:solidFill>
              </a:rPr>
              <a:t>tfoot</a:t>
            </a:r>
            <a:r>
              <a:rPr lang="en-US" sz="2400"/>
              <a:t> element.</a:t>
            </a:r>
            <a:endParaRPr sz="2400"/>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6"/>
          <p:cNvSpPr txBox="1">
            <a:spLocks noGrp="1"/>
          </p:cNvSpPr>
          <p:nvPr>
            <p:ph type="title"/>
          </p:nvPr>
        </p:nvSpPr>
        <p:spPr>
          <a:xfrm>
            <a:off x="304800" y="18081"/>
            <a:ext cx="6858000" cy="654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400"/>
              <a:buFont typeface="Arial"/>
              <a:buNone/>
            </a:pPr>
            <a:r>
              <a:rPr lang="en-US"/>
              <a:t>HTML Images and Links </a:t>
            </a:r>
            <a:r>
              <a:rPr lang="en-US" b="0"/>
              <a:t>(8 mins, Discussion)</a:t>
            </a:r>
            <a:endParaRPr/>
          </a:p>
        </p:txBody>
      </p:sp>
      <p:pic>
        <p:nvPicPr>
          <p:cNvPr id="355" name="Google Shape;355;p46"/>
          <p:cNvPicPr preferRelativeResize="0"/>
          <p:nvPr/>
        </p:nvPicPr>
        <p:blipFill>
          <a:blip r:embed="rId3">
            <a:alphaModFix/>
          </a:blip>
          <a:stretch>
            <a:fillRect/>
          </a:stretch>
        </p:blipFill>
        <p:spPr>
          <a:xfrm>
            <a:off x="3265925" y="4047756"/>
            <a:ext cx="5657850" cy="2295525"/>
          </a:xfrm>
          <a:prstGeom prst="rect">
            <a:avLst/>
          </a:prstGeom>
          <a:noFill/>
          <a:ln>
            <a:noFill/>
          </a:ln>
        </p:spPr>
      </p:pic>
      <p:sp>
        <p:nvSpPr>
          <p:cNvPr id="356" name="Google Shape;356;p46"/>
          <p:cNvSpPr txBox="1"/>
          <p:nvPr/>
        </p:nvSpPr>
        <p:spPr>
          <a:xfrm>
            <a:off x="120650" y="838200"/>
            <a:ext cx="8947200" cy="3328800"/>
          </a:xfrm>
          <a:prstGeom prst="rect">
            <a:avLst/>
          </a:prstGeom>
          <a:noFill/>
          <a:ln>
            <a:noFill/>
          </a:ln>
        </p:spPr>
        <p:txBody>
          <a:bodyPr spcFirstLastPara="1" wrap="square" lIns="91425" tIns="91425" rIns="91425" bIns="91425" anchor="t" anchorCtr="0">
            <a:noAutofit/>
          </a:bodyPr>
          <a:lstStyle/>
          <a:p>
            <a:pPr marL="457200" lvl="0" indent="-342900" algn="l" rtl="0">
              <a:lnSpc>
                <a:spcPct val="135714"/>
              </a:lnSpc>
              <a:spcBef>
                <a:spcPts val="0"/>
              </a:spcBef>
              <a:spcAft>
                <a:spcPts val="0"/>
              </a:spcAft>
              <a:buSzPts val="1800"/>
              <a:buChar char="●"/>
            </a:pPr>
            <a:r>
              <a:rPr lang="en-US" sz="1800"/>
              <a:t>An anchor tag is a link.</a:t>
            </a:r>
            <a:endParaRPr sz="1800"/>
          </a:p>
          <a:p>
            <a:pPr marL="914400" lvl="1" indent="-342900" algn="l" rtl="0">
              <a:lnSpc>
                <a:spcPct val="135714"/>
              </a:lnSpc>
              <a:spcBef>
                <a:spcPts val="0"/>
              </a:spcBef>
              <a:spcAft>
                <a:spcPts val="0"/>
              </a:spcAft>
              <a:buSzPts val="1800"/>
              <a:buChar char="○"/>
            </a:pPr>
            <a:r>
              <a:rPr lang="en-US" sz="1800"/>
              <a:t>The href is the address the link takes you to</a:t>
            </a:r>
            <a:endParaRPr sz="1800"/>
          </a:p>
          <a:p>
            <a:pPr marL="914400" lvl="1" indent="-342900" algn="l" rtl="0">
              <a:lnSpc>
                <a:spcPct val="135714"/>
              </a:lnSpc>
              <a:spcBef>
                <a:spcPts val="0"/>
              </a:spcBef>
              <a:spcAft>
                <a:spcPts val="0"/>
              </a:spcAft>
              <a:buSzPts val="1800"/>
              <a:buChar char="○"/>
            </a:pPr>
            <a:r>
              <a:rPr lang="en-US" sz="1800"/>
              <a:t>The target is where to open the link</a:t>
            </a:r>
            <a:endParaRPr sz="1800"/>
          </a:p>
          <a:p>
            <a:pPr marL="1371600" lvl="2" indent="-342900" algn="l" rtl="0">
              <a:lnSpc>
                <a:spcPct val="135714"/>
              </a:lnSpc>
              <a:spcBef>
                <a:spcPts val="0"/>
              </a:spcBef>
              <a:spcAft>
                <a:spcPts val="0"/>
              </a:spcAft>
              <a:buSzPts val="1800"/>
              <a:buChar char="■"/>
            </a:pPr>
            <a:r>
              <a:rPr lang="en-US" sz="1800"/>
              <a:t>Default is the same window</a:t>
            </a:r>
            <a:endParaRPr sz="1800"/>
          </a:p>
          <a:p>
            <a:pPr marL="914400" marR="0" lvl="1" indent="-342900" algn="l" rtl="0">
              <a:lnSpc>
                <a:spcPct val="135714"/>
              </a:lnSpc>
              <a:spcBef>
                <a:spcPts val="0"/>
              </a:spcBef>
              <a:spcAft>
                <a:spcPts val="0"/>
              </a:spcAft>
              <a:buClr>
                <a:srgbClr val="000000"/>
              </a:buClr>
              <a:buSzPts val="1800"/>
              <a:buFont typeface="Arial"/>
              <a:buChar char="○"/>
            </a:pPr>
            <a:r>
              <a:rPr lang="en-US" sz="1800"/>
              <a:t>You can put anything between the opening and closing </a:t>
            </a:r>
            <a:r>
              <a:rPr lang="en-US" sz="1800">
                <a:solidFill>
                  <a:srgbClr val="1155CC"/>
                </a:solidFill>
              </a:rPr>
              <a:t>a </a:t>
            </a:r>
            <a:r>
              <a:rPr lang="en-US" sz="1800"/>
              <a:t>tags, including images or even complete </a:t>
            </a:r>
            <a:r>
              <a:rPr lang="en-US" sz="1800">
                <a:solidFill>
                  <a:srgbClr val="1155CC"/>
                </a:solidFill>
              </a:rPr>
              <a:t>div</a:t>
            </a:r>
            <a:r>
              <a:rPr lang="en-US" sz="1800"/>
              <a:t>s</a:t>
            </a:r>
            <a:endParaRPr sz="1800"/>
          </a:p>
          <a:p>
            <a:pPr marL="457200" marR="0" lvl="0" indent="-342900" algn="l" rtl="0">
              <a:lnSpc>
                <a:spcPct val="135714"/>
              </a:lnSpc>
              <a:spcBef>
                <a:spcPts val="0"/>
              </a:spcBef>
              <a:spcAft>
                <a:spcPts val="0"/>
              </a:spcAft>
              <a:buSzPts val="1800"/>
              <a:buChar char="●"/>
            </a:pPr>
            <a:r>
              <a:rPr lang="en-US" sz="1800">
                <a:solidFill>
                  <a:srgbClr val="1155CC"/>
                </a:solidFill>
              </a:rPr>
              <a:t>div</a:t>
            </a:r>
            <a:r>
              <a:rPr lang="en-US" sz="1800"/>
              <a:t>s are used to separate your HTML into different sections, much like Jupyter Notebook Cells are used to separate your python code</a:t>
            </a:r>
            <a:endParaRPr sz="1800"/>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7"/>
          <p:cNvSpPr txBox="1">
            <a:spLocks noGrp="1"/>
          </p:cNvSpPr>
          <p:nvPr>
            <p:ph type="title"/>
          </p:nvPr>
        </p:nvSpPr>
        <p:spPr>
          <a:xfrm>
            <a:off x="304800" y="0"/>
            <a:ext cx="8668200" cy="654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400"/>
              <a:buFont typeface="Arial"/>
              <a:buNone/>
            </a:pPr>
            <a:r>
              <a:rPr lang="en-US"/>
              <a:t>10-Stu_ImageAndLinks </a:t>
            </a:r>
            <a:r>
              <a:rPr lang="en-US" b="0"/>
              <a:t>(15 mins)</a:t>
            </a:r>
            <a:endParaRPr b="0"/>
          </a:p>
        </p:txBody>
      </p:sp>
      <p:sp>
        <p:nvSpPr>
          <p:cNvPr id="363" name="Google Shape;363;p47"/>
          <p:cNvSpPr txBox="1"/>
          <p:nvPr/>
        </p:nvSpPr>
        <p:spPr>
          <a:xfrm>
            <a:off x="120650" y="838200"/>
            <a:ext cx="8947200" cy="5676900"/>
          </a:xfrm>
          <a:prstGeom prst="rect">
            <a:avLst/>
          </a:prstGeom>
          <a:noFill/>
          <a:ln>
            <a:noFill/>
          </a:ln>
        </p:spPr>
        <p:txBody>
          <a:bodyPr spcFirstLastPara="1" wrap="square" lIns="91425" tIns="91425" rIns="91425" bIns="91425" anchor="t" anchorCtr="0">
            <a:noAutofit/>
          </a:bodyPr>
          <a:lstStyle/>
          <a:p>
            <a:pPr marL="457200" lvl="0" indent="-342900" algn="l" rtl="0">
              <a:lnSpc>
                <a:spcPct val="135714"/>
              </a:lnSpc>
              <a:spcBef>
                <a:spcPts val="0"/>
              </a:spcBef>
              <a:spcAft>
                <a:spcPts val="0"/>
              </a:spcAft>
              <a:buSzPts val="1800"/>
              <a:buChar char="●"/>
            </a:pPr>
            <a:r>
              <a:rPr lang="en-US" sz="1800"/>
              <a:t>Create a new project folder. Inside, create a new HTML file and name it </a:t>
            </a:r>
            <a:r>
              <a:rPr lang="en-US" sz="1800">
                <a:solidFill>
                  <a:srgbClr val="1155CC"/>
                </a:solidFill>
              </a:rPr>
              <a:t>index.html</a:t>
            </a:r>
            <a:r>
              <a:rPr lang="en-US" sz="1800"/>
              <a:t>. Fill this document in with a basic HTML skeleton.</a:t>
            </a:r>
            <a:endParaRPr sz="1800"/>
          </a:p>
          <a:p>
            <a:pPr marL="457200" lvl="0" indent="-342900" algn="l" rtl="0">
              <a:lnSpc>
                <a:spcPct val="135714"/>
              </a:lnSpc>
              <a:spcBef>
                <a:spcPts val="0"/>
              </a:spcBef>
              <a:spcAft>
                <a:spcPts val="0"/>
              </a:spcAft>
              <a:buSzPts val="1800"/>
              <a:buChar char="●"/>
            </a:pPr>
            <a:r>
              <a:rPr lang="en-US" sz="1800"/>
              <a:t>Launch Jupyter Notebook, and open any previous project created using </a:t>
            </a:r>
            <a:r>
              <a:rPr lang="en-US" sz="1800">
                <a:solidFill>
                  <a:srgbClr val="1155CC"/>
                </a:solidFill>
              </a:rPr>
              <a:t>matplotlib</a:t>
            </a:r>
            <a:r>
              <a:rPr lang="en-US" sz="1800"/>
              <a:t>. Download all images of graphs created with pyplot to your local project folder.</a:t>
            </a:r>
            <a:endParaRPr sz="1800"/>
          </a:p>
          <a:p>
            <a:pPr marL="457200" lvl="0" indent="-342900" algn="l" rtl="0">
              <a:lnSpc>
                <a:spcPct val="135714"/>
              </a:lnSpc>
              <a:spcBef>
                <a:spcPts val="0"/>
              </a:spcBef>
              <a:spcAft>
                <a:spcPts val="0"/>
              </a:spcAft>
              <a:buSzPts val="1800"/>
              <a:buChar char="●"/>
            </a:pPr>
            <a:r>
              <a:rPr lang="en-US" sz="1800"/>
              <a:t>At the top of the HTML page, add a </a:t>
            </a:r>
            <a:r>
              <a:rPr lang="en-US" sz="1800">
                <a:solidFill>
                  <a:srgbClr val="1155CC"/>
                </a:solidFill>
              </a:rPr>
              <a:t>h1</a:t>
            </a:r>
            <a:r>
              <a:rPr lang="en-US" sz="1800"/>
              <a:t> tag containing the name of your chosen project.</a:t>
            </a:r>
            <a:endParaRPr sz="1800"/>
          </a:p>
          <a:p>
            <a:pPr marL="457200" lvl="0" indent="-342900" algn="l" rtl="0">
              <a:lnSpc>
                <a:spcPct val="135714"/>
              </a:lnSpc>
              <a:spcBef>
                <a:spcPts val="0"/>
              </a:spcBef>
              <a:spcAft>
                <a:spcPts val="0"/>
              </a:spcAft>
              <a:buSzPts val="1800"/>
              <a:buChar char="●"/>
            </a:pPr>
            <a:r>
              <a:rPr lang="en-US" sz="1800"/>
              <a:t>For each downloaded image, add one image element to your </a:t>
            </a:r>
            <a:r>
              <a:rPr lang="en-US" sz="1800">
                <a:solidFill>
                  <a:srgbClr val="1155CC"/>
                </a:solidFill>
              </a:rPr>
              <a:t>index.html</a:t>
            </a:r>
            <a:r>
              <a:rPr lang="en-US" sz="1800"/>
              <a:t> file. Set the </a:t>
            </a:r>
            <a:r>
              <a:rPr lang="en-US" sz="1800">
                <a:solidFill>
                  <a:srgbClr val="1155CC"/>
                </a:solidFill>
              </a:rPr>
              <a:t>src</a:t>
            </a:r>
            <a:r>
              <a:rPr lang="en-US" sz="1800"/>
              <a:t> attribute of each image to the path to a different image in your project folder. Be sure to add a description for each image in the </a:t>
            </a:r>
            <a:r>
              <a:rPr lang="en-US" sz="1800">
                <a:solidFill>
                  <a:srgbClr val="1155CC"/>
                </a:solidFill>
              </a:rPr>
              <a:t>alt</a:t>
            </a:r>
            <a:r>
              <a:rPr lang="en-US" sz="1800"/>
              <a:t> attribute.</a:t>
            </a:r>
            <a:endParaRPr sz="1800"/>
          </a:p>
          <a:p>
            <a:pPr marL="457200" lvl="0" indent="-342900" algn="l" rtl="0">
              <a:lnSpc>
                <a:spcPct val="135714"/>
              </a:lnSpc>
              <a:spcBef>
                <a:spcPts val="0"/>
              </a:spcBef>
              <a:spcAft>
                <a:spcPts val="0"/>
              </a:spcAft>
              <a:buSzPts val="1800"/>
              <a:buChar char="●"/>
            </a:pPr>
            <a:r>
              <a:rPr lang="en-US" sz="1800"/>
              <a:t>Add a horizontal rule between each image.</a:t>
            </a:r>
            <a:endParaRPr sz="1800"/>
          </a:p>
          <a:p>
            <a:pPr marL="457200" lvl="0" indent="-342900" algn="l" rtl="0">
              <a:lnSpc>
                <a:spcPct val="135714"/>
              </a:lnSpc>
              <a:spcBef>
                <a:spcPts val="0"/>
              </a:spcBef>
              <a:spcAft>
                <a:spcPts val="0"/>
              </a:spcAft>
              <a:buSzPts val="1800"/>
              <a:buChar char="●"/>
            </a:pPr>
            <a:r>
              <a:rPr lang="en-US" sz="1800"/>
              <a:t>Underneath each image, add a description of its graph in italicized text using the </a:t>
            </a:r>
            <a:r>
              <a:rPr lang="en-US" sz="1800">
                <a:solidFill>
                  <a:srgbClr val="1155CC"/>
                </a:solidFill>
              </a:rPr>
              <a:t>em</a:t>
            </a:r>
            <a:r>
              <a:rPr lang="en-US" sz="1800"/>
              <a:t> element.</a:t>
            </a:r>
            <a:endParaRPr sz="1800"/>
          </a:p>
          <a:p>
            <a:pPr marL="457200" lvl="0" indent="-342900" algn="l" rtl="0">
              <a:lnSpc>
                <a:spcPct val="135714"/>
              </a:lnSpc>
              <a:spcBef>
                <a:spcPts val="0"/>
              </a:spcBef>
              <a:spcAft>
                <a:spcPts val="0"/>
              </a:spcAft>
              <a:buSzPts val="1800"/>
              <a:buChar char="●"/>
            </a:pPr>
            <a:r>
              <a:rPr lang="en-US" sz="1800"/>
              <a:t>Add functionality so that when an image is clicked, it will open a new tab to that image's URL.</a:t>
            </a:r>
            <a:endParaRPr sz="180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2"/>
          <p:cNvSpPr txBox="1">
            <a:spLocks noGrp="1"/>
          </p:cNvSpPr>
          <p:nvPr>
            <p:ph type="title"/>
          </p:nvPr>
        </p:nvSpPr>
        <p:spPr>
          <a:xfrm>
            <a:off x="304800" y="0"/>
            <a:ext cx="5470526" cy="65385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What is the Web?</a:t>
            </a:r>
            <a:endParaRPr sz="2400" b="1" i="0" u="none" strike="noStrike" cap="none">
              <a:solidFill>
                <a:schemeClr val="dk1"/>
              </a:solidFill>
              <a:latin typeface="Arial"/>
              <a:ea typeface="Arial"/>
              <a:cs typeface="Arial"/>
              <a:sym typeface="Arial"/>
            </a:endParaRPr>
          </a:p>
        </p:txBody>
      </p:sp>
      <p:sp>
        <p:nvSpPr>
          <p:cNvPr id="85" name="Google Shape;85;p12"/>
          <p:cNvSpPr txBox="1"/>
          <p:nvPr/>
        </p:nvSpPr>
        <p:spPr>
          <a:xfrm>
            <a:off x="463826" y="735945"/>
            <a:ext cx="8077200" cy="5509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800">
              <a:solidFill>
                <a:schemeClr val="dk1"/>
              </a:solidFill>
              <a:latin typeface="Arial"/>
              <a:ea typeface="Arial"/>
              <a:cs typeface="Arial"/>
              <a:sym typeface="Arial"/>
            </a:endParaRPr>
          </a:p>
          <a:p>
            <a:pPr marL="0" marR="0" lvl="0" indent="0" algn="l" rtl="0">
              <a:spcBef>
                <a:spcPts val="0"/>
              </a:spcBef>
              <a:spcAft>
                <a:spcPts val="0"/>
              </a:spcAft>
              <a:buNone/>
            </a:pPr>
            <a:r>
              <a:rPr lang="en-US" sz="2800">
                <a:solidFill>
                  <a:schemeClr val="dk1"/>
                </a:solidFill>
                <a:latin typeface="Arial"/>
                <a:ea typeface="Arial"/>
                <a:cs typeface="Arial"/>
                <a:sym typeface="Arial"/>
              </a:rPr>
              <a:t>Web developers build them </a:t>
            </a:r>
            <a:br>
              <a:rPr lang="en-US" sz="2800">
                <a:solidFill>
                  <a:schemeClr val="dk1"/>
                </a:solidFill>
                <a:latin typeface="Arial"/>
                <a:ea typeface="Arial"/>
                <a:cs typeface="Arial"/>
                <a:sym typeface="Arial"/>
              </a:rPr>
            </a:br>
            <a:r>
              <a:rPr lang="en-US" sz="2800">
                <a:solidFill>
                  <a:schemeClr val="dk1"/>
                </a:solidFill>
                <a:latin typeface="Arial"/>
                <a:ea typeface="Arial"/>
                <a:cs typeface="Arial"/>
                <a:sym typeface="Arial"/>
              </a:rPr>
              <a:t>in to a special type of </a:t>
            </a:r>
            <a:br>
              <a:rPr lang="en-US" sz="2800">
                <a:solidFill>
                  <a:schemeClr val="dk1"/>
                </a:solidFill>
                <a:latin typeface="Arial"/>
                <a:ea typeface="Arial"/>
                <a:cs typeface="Arial"/>
                <a:sym typeface="Arial"/>
              </a:rPr>
            </a:br>
            <a:r>
              <a:rPr lang="en-US" sz="2800">
                <a:solidFill>
                  <a:schemeClr val="dk1"/>
                </a:solidFill>
                <a:latin typeface="Arial"/>
                <a:ea typeface="Arial"/>
                <a:cs typeface="Arial"/>
                <a:sym typeface="Arial"/>
              </a:rPr>
              <a:t>document - </a:t>
            </a:r>
            <a:r>
              <a:rPr lang="en-US" sz="2800" i="1">
                <a:solidFill>
                  <a:schemeClr val="dk1"/>
                </a:solidFill>
                <a:latin typeface="Arial"/>
                <a:ea typeface="Arial"/>
                <a:cs typeface="Arial"/>
                <a:sym typeface="Arial"/>
              </a:rPr>
              <a:t>a web page</a:t>
            </a:r>
            <a:r>
              <a:rPr lang="en-US" sz="2800">
                <a:solidFill>
                  <a:schemeClr val="dk1"/>
                </a:solidFill>
                <a:latin typeface="Arial"/>
                <a:ea typeface="Arial"/>
                <a:cs typeface="Arial"/>
                <a:sym typeface="Arial"/>
              </a:rPr>
              <a:t>. </a:t>
            </a:r>
            <a:endParaRPr/>
          </a:p>
          <a:p>
            <a:pPr marL="0" marR="0" lvl="0" indent="0" algn="l" rtl="0">
              <a:spcBef>
                <a:spcPts val="0"/>
              </a:spcBef>
              <a:spcAft>
                <a:spcPts val="0"/>
              </a:spcAft>
              <a:buNone/>
            </a:pPr>
            <a:endParaRPr sz="2800">
              <a:solidFill>
                <a:schemeClr val="dk1"/>
              </a:solidFill>
              <a:latin typeface="Arial"/>
              <a:ea typeface="Arial"/>
              <a:cs typeface="Arial"/>
              <a:sym typeface="Arial"/>
            </a:endParaRPr>
          </a:p>
          <a:p>
            <a:pPr marL="0" marR="0" lvl="0" indent="0" algn="l" rtl="0">
              <a:spcBef>
                <a:spcPts val="0"/>
              </a:spcBef>
              <a:spcAft>
                <a:spcPts val="0"/>
              </a:spcAft>
              <a:buNone/>
            </a:pPr>
            <a:endParaRPr sz="2800">
              <a:solidFill>
                <a:schemeClr val="dk1"/>
              </a:solidFill>
              <a:latin typeface="Arial"/>
              <a:ea typeface="Arial"/>
              <a:cs typeface="Arial"/>
              <a:sym typeface="Arial"/>
            </a:endParaRPr>
          </a:p>
          <a:p>
            <a:pPr marL="0" marR="0" lvl="0" indent="0" algn="l" rtl="0">
              <a:spcBef>
                <a:spcPts val="0"/>
              </a:spcBef>
              <a:spcAft>
                <a:spcPts val="0"/>
              </a:spcAft>
              <a:buNone/>
            </a:pPr>
            <a:r>
              <a:rPr lang="en-US" sz="2800">
                <a:solidFill>
                  <a:schemeClr val="dk1"/>
                </a:solidFill>
                <a:latin typeface="Arial"/>
                <a:ea typeface="Arial"/>
                <a:cs typeface="Arial"/>
                <a:sym typeface="Arial"/>
              </a:rPr>
              <a:t>These web pages are then </a:t>
            </a:r>
            <a:br>
              <a:rPr lang="en-US" sz="2800">
                <a:solidFill>
                  <a:schemeClr val="dk1"/>
                </a:solidFill>
                <a:latin typeface="Arial"/>
                <a:ea typeface="Arial"/>
                <a:cs typeface="Arial"/>
                <a:sym typeface="Arial"/>
              </a:rPr>
            </a:br>
            <a:r>
              <a:rPr lang="en-US" sz="2800">
                <a:solidFill>
                  <a:schemeClr val="dk1"/>
                </a:solidFill>
                <a:latin typeface="Arial"/>
                <a:ea typeface="Arial"/>
                <a:cs typeface="Arial"/>
                <a:sym typeface="Arial"/>
              </a:rPr>
              <a:t>accessible to other </a:t>
            </a:r>
            <a:br>
              <a:rPr lang="en-US" sz="2800">
                <a:solidFill>
                  <a:schemeClr val="dk1"/>
                </a:solidFill>
                <a:latin typeface="Arial"/>
                <a:ea typeface="Arial"/>
                <a:cs typeface="Arial"/>
                <a:sym typeface="Arial"/>
              </a:rPr>
            </a:br>
            <a:r>
              <a:rPr lang="en-US" sz="2800">
                <a:solidFill>
                  <a:schemeClr val="dk1"/>
                </a:solidFill>
                <a:latin typeface="Arial"/>
                <a:ea typeface="Arial"/>
                <a:cs typeface="Arial"/>
                <a:sym typeface="Arial"/>
              </a:rPr>
              <a:t>people on the Internet.</a:t>
            </a:r>
            <a:endParaRPr/>
          </a:p>
          <a:p>
            <a:pPr marL="1828800" marR="0" lvl="4" indent="0" algn="l" rtl="0">
              <a:spcBef>
                <a:spcPts val="0"/>
              </a:spcBef>
              <a:spcAft>
                <a:spcPts val="0"/>
              </a:spcAft>
              <a:buNone/>
            </a:pPr>
            <a:br>
              <a:rPr lang="en-US" sz="2800" b="0" i="0" u="none" strike="noStrike" cap="none">
                <a:solidFill>
                  <a:schemeClr val="dk1"/>
                </a:solidFill>
                <a:latin typeface="Arial"/>
                <a:ea typeface="Arial"/>
                <a:cs typeface="Arial"/>
                <a:sym typeface="Arial"/>
              </a:rPr>
            </a:br>
            <a:r>
              <a:rPr lang="en-US" sz="1800" b="0" i="0" u="none" strike="noStrike" cap="none">
                <a:solidFill>
                  <a:schemeClr val="dk1"/>
                </a:solidFill>
                <a:latin typeface="Arial"/>
                <a:ea typeface="Arial"/>
                <a:cs typeface="Arial"/>
                <a:sym typeface="Arial"/>
              </a:rPr>
              <a:t>(Believe it or not, you</a:t>
            </a:r>
            <a:br>
              <a:rPr lang="en-US" sz="1800" b="0" i="0" u="none" strike="noStrike" cap="none">
                <a:solidFill>
                  <a:schemeClr val="dk1"/>
                </a:solidFill>
                <a:latin typeface="Arial"/>
                <a:ea typeface="Arial"/>
                <a:cs typeface="Arial"/>
                <a:sym typeface="Arial"/>
              </a:rPr>
            </a:br>
            <a:r>
              <a:rPr lang="en-US" sz="1800" b="0" i="0" u="none" strike="noStrike" cap="none">
                <a:solidFill>
                  <a:schemeClr val="dk1"/>
                </a:solidFill>
                <a:latin typeface="Arial"/>
                <a:ea typeface="Arial"/>
                <a:cs typeface="Arial"/>
                <a:sym typeface="Arial"/>
              </a:rPr>
              <a:t>can even build web </a:t>
            </a:r>
            <a:br>
              <a:rPr lang="en-US" sz="1800" b="0" i="0" u="none" strike="noStrike" cap="none">
                <a:solidFill>
                  <a:schemeClr val="dk1"/>
                </a:solidFill>
                <a:latin typeface="Arial"/>
                <a:ea typeface="Arial"/>
                <a:cs typeface="Arial"/>
                <a:sym typeface="Arial"/>
              </a:rPr>
            </a:br>
            <a:r>
              <a:rPr lang="en-US" sz="1800" b="0" i="0" u="none" strike="noStrike" cap="none">
                <a:solidFill>
                  <a:schemeClr val="dk1"/>
                </a:solidFill>
                <a:latin typeface="Arial"/>
                <a:ea typeface="Arial"/>
                <a:cs typeface="Arial"/>
                <a:sym typeface="Arial"/>
              </a:rPr>
              <a:t>pages with things other </a:t>
            </a:r>
            <a:endParaRPr/>
          </a:p>
          <a:p>
            <a:pPr marL="1828800" marR="0" lvl="4" indent="0" algn="l" rtl="0">
              <a:spcBef>
                <a:spcPts val="0"/>
              </a:spcBef>
              <a:spcAft>
                <a:spcPts val="0"/>
              </a:spcAft>
              <a:buNone/>
            </a:pPr>
            <a:r>
              <a:rPr lang="en-US" sz="1800" b="0" i="0" u="none" strike="noStrike" cap="none">
                <a:solidFill>
                  <a:schemeClr val="dk1"/>
                </a:solidFill>
                <a:latin typeface="Arial"/>
                <a:ea typeface="Arial"/>
                <a:cs typeface="Arial"/>
                <a:sym typeface="Arial"/>
              </a:rPr>
              <a:t>than cats on them.)</a:t>
            </a:r>
            <a:endParaRPr sz="1800" b="0" i="0" u="none" strike="noStrike" cap="none">
              <a:solidFill>
                <a:schemeClr val="dk1"/>
              </a:solidFill>
              <a:latin typeface="Arial"/>
              <a:ea typeface="Arial"/>
              <a:cs typeface="Arial"/>
              <a:sym typeface="Arial"/>
            </a:endParaRPr>
          </a:p>
        </p:txBody>
      </p:sp>
      <p:pic>
        <p:nvPicPr>
          <p:cNvPr id="86" name="Google Shape;86;p12"/>
          <p:cNvPicPr preferRelativeResize="0"/>
          <p:nvPr/>
        </p:nvPicPr>
        <p:blipFill rotWithShape="1">
          <a:blip r:embed="rId3">
            <a:alphaModFix/>
          </a:blip>
          <a:srcRect/>
          <a:stretch/>
        </p:blipFill>
        <p:spPr>
          <a:xfrm>
            <a:off x="5105400" y="4164968"/>
            <a:ext cx="3698093" cy="2080177"/>
          </a:xfrm>
          <a:prstGeom prst="rect">
            <a:avLst/>
          </a:prstGeom>
          <a:noFill/>
          <a:ln>
            <a:noFill/>
          </a:ln>
        </p:spPr>
      </p:pic>
      <p:pic>
        <p:nvPicPr>
          <p:cNvPr id="87" name="Google Shape;87;p12"/>
          <p:cNvPicPr preferRelativeResize="0"/>
          <p:nvPr/>
        </p:nvPicPr>
        <p:blipFill rotWithShape="1">
          <a:blip r:embed="rId4">
            <a:alphaModFix/>
          </a:blip>
          <a:srcRect/>
          <a:stretch/>
        </p:blipFill>
        <p:spPr>
          <a:xfrm>
            <a:off x="5723006" y="1027665"/>
            <a:ext cx="2462880" cy="2462880"/>
          </a:xfrm>
          <a:prstGeom prst="rect">
            <a:avLst/>
          </a:prstGeom>
          <a:noFill/>
          <a:ln>
            <a:noFill/>
          </a:ln>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3"/>
          <p:cNvSpPr txBox="1">
            <a:spLocks noGrp="1"/>
          </p:cNvSpPr>
          <p:nvPr>
            <p:ph type="title"/>
          </p:nvPr>
        </p:nvSpPr>
        <p:spPr>
          <a:xfrm>
            <a:off x="304800" y="0"/>
            <a:ext cx="5470526" cy="65385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What is the Web?</a:t>
            </a:r>
            <a:endParaRPr sz="2400" b="1" i="0" u="none" strike="noStrike" cap="none">
              <a:solidFill>
                <a:schemeClr val="dk1"/>
              </a:solidFill>
              <a:latin typeface="Arial"/>
              <a:ea typeface="Arial"/>
              <a:cs typeface="Arial"/>
              <a:sym typeface="Arial"/>
            </a:endParaRPr>
          </a:p>
        </p:txBody>
      </p:sp>
      <p:sp>
        <p:nvSpPr>
          <p:cNvPr id="94" name="Google Shape;94;p13"/>
          <p:cNvSpPr txBox="1"/>
          <p:nvPr/>
        </p:nvSpPr>
        <p:spPr>
          <a:xfrm>
            <a:off x="533400" y="914400"/>
            <a:ext cx="7620000" cy="95410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latin typeface="Arial"/>
                <a:ea typeface="Arial"/>
                <a:cs typeface="Arial"/>
                <a:sym typeface="Arial"/>
              </a:rPr>
              <a:t>Data analysts can use the web to </a:t>
            </a:r>
            <a:r>
              <a:rPr lang="en-US" sz="2800" b="1">
                <a:solidFill>
                  <a:schemeClr val="dk1"/>
                </a:solidFill>
                <a:latin typeface="Arial"/>
                <a:ea typeface="Arial"/>
                <a:cs typeface="Arial"/>
                <a:sym typeface="Arial"/>
              </a:rPr>
              <a:t>tell stories with data</a:t>
            </a:r>
            <a:r>
              <a:rPr lang="en-US" sz="2800">
                <a:solidFill>
                  <a:schemeClr val="dk1"/>
                </a:solidFill>
                <a:latin typeface="Arial"/>
                <a:ea typeface="Arial"/>
                <a:cs typeface="Arial"/>
                <a:sym typeface="Arial"/>
              </a:rPr>
              <a:t>, and reach millions of people.</a:t>
            </a:r>
            <a:endParaRPr sz="2800">
              <a:solidFill>
                <a:schemeClr val="dk1"/>
              </a:solidFill>
              <a:latin typeface="Arial"/>
              <a:ea typeface="Arial"/>
              <a:cs typeface="Arial"/>
              <a:sym typeface="Arial"/>
            </a:endParaRPr>
          </a:p>
        </p:txBody>
      </p:sp>
      <p:pic>
        <p:nvPicPr>
          <p:cNvPr id="95" name="Google Shape;95;p13"/>
          <p:cNvPicPr preferRelativeResize="0"/>
          <p:nvPr/>
        </p:nvPicPr>
        <p:blipFill rotWithShape="1">
          <a:blip r:embed="rId3">
            <a:alphaModFix/>
          </a:blip>
          <a:srcRect/>
          <a:stretch/>
        </p:blipFill>
        <p:spPr>
          <a:xfrm>
            <a:off x="1143000" y="1981200"/>
            <a:ext cx="6248400" cy="4425950"/>
          </a:xfrm>
          <a:prstGeom prst="rect">
            <a:avLst/>
          </a:prstGeom>
          <a:noFill/>
          <a:ln>
            <a:noFill/>
          </a:ln>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4"/>
          <p:cNvSpPr txBox="1">
            <a:spLocks noGrp="1"/>
          </p:cNvSpPr>
          <p:nvPr>
            <p:ph type="title"/>
          </p:nvPr>
        </p:nvSpPr>
        <p:spPr>
          <a:xfrm>
            <a:off x="304800" y="0"/>
            <a:ext cx="7620000" cy="65385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The Web - Discuss</a:t>
            </a:r>
            <a:endParaRPr sz="2400" b="1" i="0" u="none" strike="noStrike" cap="none">
              <a:solidFill>
                <a:schemeClr val="dk1"/>
              </a:solidFill>
              <a:latin typeface="Arial"/>
              <a:ea typeface="Arial"/>
              <a:cs typeface="Arial"/>
              <a:sym typeface="Arial"/>
            </a:endParaRPr>
          </a:p>
        </p:txBody>
      </p:sp>
      <p:pic>
        <p:nvPicPr>
          <p:cNvPr id="102" name="Google Shape;102;p14"/>
          <p:cNvPicPr preferRelativeResize="0"/>
          <p:nvPr/>
        </p:nvPicPr>
        <p:blipFill rotWithShape="1">
          <a:blip r:embed="rId3">
            <a:alphaModFix/>
          </a:blip>
          <a:srcRect/>
          <a:stretch/>
        </p:blipFill>
        <p:spPr>
          <a:xfrm>
            <a:off x="6477000" y="4316575"/>
            <a:ext cx="2667000" cy="2081561"/>
          </a:xfrm>
          <a:prstGeom prst="rect">
            <a:avLst/>
          </a:prstGeom>
          <a:noFill/>
          <a:ln>
            <a:noFill/>
          </a:ln>
        </p:spPr>
      </p:pic>
      <p:sp>
        <p:nvSpPr>
          <p:cNvPr id="103" name="Google Shape;103;p14"/>
          <p:cNvSpPr txBox="1"/>
          <p:nvPr/>
        </p:nvSpPr>
        <p:spPr>
          <a:xfrm>
            <a:off x="196850" y="838200"/>
            <a:ext cx="8642350" cy="5559936"/>
          </a:xfrm>
          <a:prstGeom prst="rect">
            <a:avLst/>
          </a:prstGeom>
          <a:noFill/>
          <a:ln>
            <a:noFill/>
          </a:ln>
        </p:spPr>
        <p:txBody>
          <a:bodyPr spcFirstLastPara="1" wrap="square" lIns="91425" tIns="91425" rIns="91425" bIns="91425" anchor="t" anchorCtr="0">
            <a:noAutofit/>
          </a:bodyPr>
          <a:lstStyle/>
          <a:p>
            <a:pPr marL="228600" marR="0" lvl="0" indent="0" algn="l" rtl="0">
              <a:spcBef>
                <a:spcPts val="0"/>
              </a:spcBef>
              <a:spcAft>
                <a:spcPts val="0"/>
              </a:spcAft>
              <a:buClr>
                <a:schemeClr val="dk1"/>
              </a:buClr>
              <a:buSzPts val="3200"/>
              <a:buFont typeface="Arial"/>
              <a:buNone/>
            </a:pPr>
            <a:r>
              <a:rPr lang="en-US" sz="3200">
                <a:solidFill>
                  <a:schemeClr val="dk1"/>
                </a:solidFill>
                <a:latin typeface="Arial"/>
                <a:ea typeface="Arial"/>
                <a:cs typeface="Arial"/>
                <a:sym typeface="Arial"/>
              </a:rPr>
              <a:t>Discuss with partners!</a:t>
            </a:r>
            <a:endParaRPr sz="1500">
              <a:solidFill>
                <a:schemeClr val="dk1"/>
              </a:solidFill>
              <a:latin typeface="Arial"/>
              <a:ea typeface="Arial"/>
              <a:cs typeface="Arial"/>
              <a:sym typeface="Arial"/>
            </a:endParaRPr>
          </a:p>
          <a:p>
            <a:pPr marL="685800" marR="0" lvl="0" indent="-254000" algn="l" rtl="0">
              <a:spcBef>
                <a:spcPts val="0"/>
              </a:spcBef>
              <a:spcAft>
                <a:spcPts val="0"/>
              </a:spcAft>
              <a:buClr>
                <a:schemeClr val="dk1"/>
              </a:buClr>
              <a:buSzPts val="3200"/>
              <a:buFont typeface="Arial"/>
              <a:buNone/>
            </a:pPr>
            <a:endParaRPr sz="3200">
              <a:solidFill>
                <a:schemeClr val="dk1"/>
              </a:solidFill>
              <a:latin typeface="Arial"/>
              <a:ea typeface="Arial"/>
              <a:cs typeface="Arial"/>
              <a:sym typeface="Arial"/>
            </a:endParaRPr>
          </a:p>
          <a:p>
            <a:pPr marL="685800" marR="0" lvl="0" indent="-457200" algn="l" rtl="0">
              <a:spcBef>
                <a:spcPts val="0"/>
              </a:spcBef>
              <a:spcAft>
                <a:spcPts val="0"/>
              </a:spcAft>
              <a:buClr>
                <a:schemeClr val="dk1"/>
              </a:buClr>
              <a:buSzPts val="3200"/>
              <a:buFont typeface="Arial"/>
              <a:buChar char="•"/>
            </a:pPr>
            <a:r>
              <a:rPr lang="en-US" sz="3200">
                <a:solidFill>
                  <a:schemeClr val="dk1"/>
                </a:solidFill>
                <a:latin typeface="Arial"/>
                <a:ea typeface="Arial"/>
                <a:cs typeface="Arial"/>
                <a:sym typeface="Arial"/>
              </a:rPr>
              <a:t>What are some technologies used in front-end web development?</a:t>
            </a:r>
            <a:endParaRPr sz="1500">
              <a:solidFill>
                <a:schemeClr val="dk1"/>
              </a:solidFill>
              <a:latin typeface="Arial"/>
              <a:ea typeface="Arial"/>
              <a:cs typeface="Arial"/>
              <a:sym typeface="Arial"/>
            </a:endParaRPr>
          </a:p>
          <a:p>
            <a:pPr marL="685800" marR="0" lvl="0" indent="-361950" algn="l" rtl="0">
              <a:spcBef>
                <a:spcPts val="0"/>
              </a:spcBef>
              <a:spcAft>
                <a:spcPts val="0"/>
              </a:spcAft>
              <a:buClr>
                <a:schemeClr val="dk1"/>
              </a:buClr>
              <a:buSzPts val="1500"/>
              <a:buFont typeface="Arial"/>
              <a:buNone/>
            </a:pPr>
            <a:endParaRPr sz="1500">
              <a:solidFill>
                <a:schemeClr val="dk1"/>
              </a:solidFill>
              <a:latin typeface="Arial"/>
              <a:ea typeface="Arial"/>
              <a:cs typeface="Arial"/>
              <a:sym typeface="Arial"/>
            </a:endParaRPr>
          </a:p>
          <a:p>
            <a:pPr marL="685800" marR="0" lvl="0" indent="-361950" algn="l" rtl="0">
              <a:spcBef>
                <a:spcPts val="0"/>
              </a:spcBef>
              <a:spcAft>
                <a:spcPts val="0"/>
              </a:spcAft>
              <a:buClr>
                <a:schemeClr val="dk1"/>
              </a:buClr>
              <a:buSzPts val="1500"/>
              <a:buFont typeface="Arial"/>
              <a:buNone/>
            </a:pPr>
            <a:endParaRPr sz="1500">
              <a:solidFill>
                <a:schemeClr val="dk1"/>
              </a:solidFill>
              <a:latin typeface="Arial"/>
              <a:ea typeface="Arial"/>
              <a:cs typeface="Arial"/>
              <a:sym typeface="Arial"/>
            </a:endParaRPr>
          </a:p>
          <a:p>
            <a:pPr marL="685800" marR="0" lvl="0" indent="-457200" algn="l" rtl="0">
              <a:spcBef>
                <a:spcPts val="0"/>
              </a:spcBef>
              <a:spcAft>
                <a:spcPts val="0"/>
              </a:spcAft>
              <a:buClr>
                <a:schemeClr val="dk1"/>
              </a:buClr>
              <a:buSzPts val="3200"/>
              <a:buFont typeface="Arial"/>
              <a:buChar char="•"/>
            </a:pPr>
            <a:r>
              <a:rPr lang="en-US" sz="3200">
                <a:solidFill>
                  <a:schemeClr val="dk1"/>
                </a:solidFill>
                <a:latin typeface="Arial"/>
                <a:ea typeface="Arial"/>
                <a:cs typeface="Arial"/>
                <a:sym typeface="Arial"/>
              </a:rPr>
              <a:t>What can you tell us about each technology, i.e. what is its role in </a:t>
            </a:r>
            <a:br>
              <a:rPr lang="en-US" sz="3200">
                <a:solidFill>
                  <a:schemeClr val="dk1"/>
                </a:solidFill>
                <a:latin typeface="Arial"/>
                <a:ea typeface="Arial"/>
                <a:cs typeface="Arial"/>
                <a:sym typeface="Arial"/>
              </a:rPr>
            </a:br>
            <a:r>
              <a:rPr lang="en-US" sz="3200">
                <a:solidFill>
                  <a:schemeClr val="dk1"/>
                </a:solidFill>
                <a:latin typeface="Arial"/>
                <a:ea typeface="Arial"/>
                <a:cs typeface="Arial"/>
                <a:sym typeface="Arial"/>
              </a:rPr>
              <a:t>a website?</a:t>
            </a:r>
            <a:endParaRPr sz="3200">
              <a:solidFill>
                <a:schemeClr val="dk1"/>
              </a:solidFill>
              <a:latin typeface="Arial"/>
              <a:ea typeface="Arial"/>
              <a:cs typeface="Arial"/>
              <a:sym typeface="Arial"/>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txBox="1">
            <a:spLocks noGrp="1"/>
          </p:cNvSpPr>
          <p:nvPr>
            <p:ph type="title"/>
          </p:nvPr>
        </p:nvSpPr>
        <p:spPr>
          <a:xfrm>
            <a:off x="304800" y="0"/>
            <a:ext cx="7467600" cy="65385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The Core Three Front-End Web Technologies</a:t>
            </a:r>
            <a:endParaRPr sz="2400" b="1" i="0" u="none" strike="noStrike" cap="none">
              <a:solidFill>
                <a:schemeClr val="dk1"/>
              </a:solidFill>
              <a:latin typeface="Arial"/>
              <a:ea typeface="Arial"/>
              <a:cs typeface="Arial"/>
              <a:sym typeface="Arial"/>
            </a:endParaRPr>
          </a:p>
        </p:txBody>
      </p:sp>
      <p:pic>
        <p:nvPicPr>
          <p:cNvPr id="110" name="Google Shape;110;p15"/>
          <p:cNvPicPr preferRelativeResize="0"/>
          <p:nvPr/>
        </p:nvPicPr>
        <p:blipFill rotWithShape="1">
          <a:blip r:embed="rId3">
            <a:alphaModFix/>
          </a:blip>
          <a:srcRect/>
          <a:stretch/>
        </p:blipFill>
        <p:spPr>
          <a:xfrm>
            <a:off x="381000" y="990600"/>
            <a:ext cx="8382000" cy="4860452"/>
          </a:xfrm>
          <a:prstGeom prst="rect">
            <a:avLst/>
          </a:prstGeom>
          <a:noFill/>
          <a:ln>
            <a:noFill/>
          </a:ln>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6"/>
          <p:cNvSpPr txBox="1">
            <a:spLocks noGrp="1"/>
          </p:cNvSpPr>
          <p:nvPr>
            <p:ph type="title"/>
          </p:nvPr>
        </p:nvSpPr>
        <p:spPr>
          <a:xfrm>
            <a:off x="304800" y="0"/>
            <a:ext cx="5470526" cy="65385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&lt;title&gt; Intro to HTML &lt;/title&gt;</a:t>
            </a:r>
            <a:endParaRPr/>
          </a:p>
        </p:txBody>
      </p:sp>
      <p:pic>
        <p:nvPicPr>
          <p:cNvPr id="117" name="Google Shape;117;p16" descr="https://upload.wikimedia.org/wikipedia/commons/thumb/6/61/HTML5_logo_and_wordmark.svg/2000px-HTML5_logo_and_wordmark.svg.png"/>
          <p:cNvPicPr preferRelativeResize="0"/>
          <p:nvPr/>
        </p:nvPicPr>
        <p:blipFill rotWithShape="1">
          <a:blip r:embed="rId3">
            <a:alphaModFix/>
          </a:blip>
          <a:srcRect/>
          <a:stretch/>
        </p:blipFill>
        <p:spPr>
          <a:xfrm>
            <a:off x="-1" y="897972"/>
            <a:ext cx="4101965" cy="4101965"/>
          </a:xfrm>
          <a:prstGeom prst="rect">
            <a:avLst/>
          </a:prstGeom>
          <a:noFill/>
          <a:ln>
            <a:noFill/>
          </a:ln>
        </p:spPr>
      </p:pic>
      <p:sp>
        <p:nvSpPr>
          <p:cNvPr id="118" name="Google Shape;118;p16"/>
          <p:cNvSpPr/>
          <p:nvPr/>
        </p:nvSpPr>
        <p:spPr>
          <a:xfrm>
            <a:off x="-1" y="5203711"/>
            <a:ext cx="9155741" cy="1197089"/>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9" name="Google Shape;119;p16"/>
          <p:cNvSpPr/>
          <p:nvPr/>
        </p:nvSpPr>
        <p:spPr>
          <a:xfrm>
            <a:off x="173842" y="5257800"/>
            <a:ext cx="8796315" cy="1015663"/>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lt1"/>
              </a:buClr>
              <a:buSzPts val="2000"/>
              <a:buFont typeface="Arial"/>
              <a:buChar char="•"/>
            </a:pPr>
            <a:r>
              <a:rPr lang="en-US" sz="2000" b="1">
                <a:solidFill>
                  <a:schemeClr val="lt1"/>
                </a:solidFill>
                <a:latin typeface="Arial"/>
                <a:ea typeface="Arial"/>
                <a:cs typeface="Arial"/>
                <a:sym typeface="Arial"/>
              </a:rPr>
              <a:t>HTML </a:t>
            </a:r>
            <a:r>
              <a:rPr lang="en-US" sz="2000">
                <a:solidFill>
                  <a:schemeClr val="lt1"/>
                </a:solidFill>
                <a:latin typeface="Arial"/>
                <a:ea typeface="Arial"/>
                <a:cs typeface="Arial"/>
                <a:sym typeface="Arial"/>
              </a:rPr>
              <a:t>is one of the three base languages behind </a:t>
            </a:r>
            <a:r>
              <a:rPr lang="en-US" sz="2000" u="sng">
                <a:solidFill>
                  <a:schemeClr val="lt1"/>
                </a:solidFill>
                <a:latin typeface="Arial"/>
                <a:ea typeface="Arial"/>
                <a:cs typeface="Arial"/>
                <a:sym typeface="Arial"/>
              </a:rPr>
              <a:t>every website</a:t>
            </a:r>
            <a:r>
              <a:rPr lang="en-US" sz="2000">
                <a:solidFill>
                  <a:schemeClr val="lt1"/>
                </a:solidFill>
                <a:latin typeface="Arial"/>
                <a:ea typeface="Arial"/>
                <a:cs typeface="Arial"/>
                <a:sym typeface="Arial"/>
              </a:rPr>
              <a:t>.</a:t>
            </a:r>
            <a:endParaRPr/>
          </a:p>
          <a:p>
            <a:pPr marL="342900" marR="0" lvl="0" indent="-215900" algn="l" rtl="0">
              <a:spcBef>
                <a:spcPts val="0"/>
              </a:spcBef>
              <a:spcAft>
                <a:spcPts val="0"/>
              </a:spcAft>
              <a:buClr>
                <a:schemeClr val="dk1"/>
              </a:buClr>
              <a:buSzPts val="2000"/>
              <a:buFont typeface="Arial"/>
              <a:buNone/>
            </a:pPr>
            <a:endParaRPr sz="2000">
              <a:solidFill>
                <a:schemeClr val="lt1"/>
              </a:solidFill>
              <a:latin typeface="Arial"/>
              <a:ea typeface="Arial"/>
              <a:cs typeface="Arial"/>
              <a:sym typeface="Arial"/>
            </a:endParaRPr>
          </a:p>
          <a:p>
            <a:pPr marL="342900" marR="0" lvl="0" indent="-342900" algn="l" rtl="0">
              <a:spcBef>
                <a:spcPts val="0"/>
              </a:spcBef>
              <a:spcAft>
                <a:spcPts val="0"/>
              </a:spcAft>
              <a:buClr>
                <a:schemeClr val="lt1"/>
              </a:buClr>
              <a:buSzPts val="2000"/>
              <a:buFont typeface="Arial"/>
              <a:buChar char="•"/>
            </a:pPr>
            <a:r>
              <a:rPr lang="en-US" sz="2000">
                <a:solidFill>
                  <a:schemeClr val="lt1"/>
                </a:solidFill>
                <a:latin typeface="Arial"/>
                <a:ea typeface="Arial"/>
                <a:cs typeface="Arial"/>
                <a:sym typeface="Arial"/>
              </a:rPr>
              <a:t>It defines all of the content of a web page.</a:t>
            </a:r>
            <a:endParaRPr sz="2000" b="1" u="sng">
              <a:solidFill>
                <a:schemeClr val="lt1"/>
              </a:solidFill>
              <a:latin typeface="Arial"/>
              <a:ea typeface="Arial"/>
              <a:cs typeface="Arial"/>
              <a:sym typeface="Arial"/>
            </a:endParaRPr>
          </a:p>
        </p:txBody>
      </p:sp>
      <p:pic>
        <p:nvPicPr>
          <p:cNvPr id="120" name="Google Shape;120;p16" descr="http://www.99lime.com/_bak/topics/you-only-need-10-tags/assets/example3.jpg"/>
          <p:cNvPicPr preferRelativeResize="0"/>
          <p:nvPr/>
        </p:nvPicPr>
        <p:blipFill rotWithShape="1">
          <a:blip r:embed="rId4">
            <a:alphaModFix/>
          </a:blip>
          <a:srcRect/>
          <a:stretch/>
        </p:blipFill>
        <p:spPr>
          <a:xfrm>
            <a:off x="3962400" y="989110"/>
            <a:ext cx="4776296" cy="4141353"/>
          </a:xfrm>
          <a:prstGeom prst="rect">
            <a:avLst/>
          </a:prstGeom>
          <a:noFill/>
          <a:ln>
            <a:noFill/>
          </a:ln>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7"/>
          <p:cNvSpPr txBox="1">
            <a:spLocks noGrp="1"/>
          </p:cNvSpPr>
          <p:nvPr>
            <p:ph type="title"/>
          </p:nvPr>
        </p:nvSpPr>
        <p:spPr>
          <a:xfrm>
            <a:off x="304800" y="0"/>
            <a:ext cx="5470526" cy="653854"/>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HTML</a:t>
            </a:r>
            <a:endParaRPr sz="2400" b="1" i="0" u="none" strike="noStrike" cap="none">
              <a:solidFill>
                <a:schemeClr val="dk1"/>
              </a:solidFill>
              <a:latin typeface="Arial"/>
              <a:ea typeface="Arial"/>
              <a:cs typeface="Arial"/>
              <a:sym typeface="Arial"/>
            </a:endParaRPr>
          </a:p>
        </p:txBody>
      </p:sp>
      <p:sp>
        <p:nvSpPr>
          <p:cNvPr id="127" name="Google Shape;127;p17"/>
          <p:cNvSpPr txBox="1"/>
          <p:nvPr/>
        </p:nvSpPr>
        <p:spPr>
          <a:xfrm>
            <a:off x="304800" y="827392"/>
            <a:ext cx="8337550" cy="5676985"/>
          </a:xfrm>
          <a:prstGeom prst="rect">
            <a:avLst/>
          </a:prstGeom>
          <a:noFill/>
          <a:ln>
            <a:noFill/>
          </a:ln>
        </p:spPr>
        <p:txBody>
          <a:bodyPr spcFirstLastPara="1" wrap="square" lIns="91425" tIns="91425" rIns="91425" bIns="91425" anchor="t" anchorCtr="0">
            <a:noAutofit/>
          </a:bodyPr>
          <a:lstStyle/>
          <a:p>
            <a:pPr marL="228600" marR="0" lvl="0" indent="0" algn="l" rtl="0">
              <a:spcBef>
                <a:spcPts val="0"/>
              </a:spcBef>
              <a:spcAft>
                <a:spcPts val="0"/>
              </a:spcAft>
              <a:buClr>
                <a:schemeClr val="dk1"/>
              </a:buClr>
              <a:buSzPts val="2600"/>
              <a:buFont typeface="Arial"/>
              <a:buNone/>
            </a:pPr>
            <a:r>
              <a:rPr lang="en-US" sz="2600">
                <a:solidFill>
                  <a:schemeClr val="dk1"/>
                </a:solidFill>
                <a:latin typeface="Arial"/>
                <a:ea typeface="Arial"/>
                <a:cs typeface="Arial"/>
                <a:sym typeface="Arial"/>
              </a:rPr>
              <a:t>Stands for “</a:t>
            </a:r>
            <a:r>
              <a:rPr lang="en-US" sz="2600" b="1" u="sng">
                <a:solidFill>
                  <a:schemeClr val="dk1"/>
                </a:solidFill>
                <a:latin typeface="Arial"/>
                <a:ea typeface="Arial"/>
                <a:cs typeface="Arial"/>
                <a:sym typeface="Arial"/>
              </a:rPr>
              <a:t>H</a:t>
            </a:r>
            <a:r>
              <a:rPr lang="en-US" sz="2600">
                <a:solidFill>
                  <a:schemeClr val="dk1"/>
                </a:solidFill>
                <a:latin typeface="Arial"/>
                <a:ea typeface="Arial"/>
                <a:cs typeface="Arial"/>
                <a:sym typeface="Arial"/>
              </a:rPr>
              <a:t>yper</a:t>
            </a:r>
            <a:r>
              <a:rPr lang="en-US" sz="2600" b="1" u="sng">
                <a:solidFill>
                  <a:schemeClr val="dk1"/>
                </a:solidFill>
                <a:latin typeface="Arial"/>
                <a:ea typeface="Arial"/>
                <a:cs typeface="Arial"/>
                <a:sym typeface="Arial"/>
              </a:rPr>
              <a:t>t</a:t>
            </a:r>
            <a:r>
              <a:rPr lang="en-US" sz="2600">
                <a:solidFill>
                  <a:schemeClr val="dk1"/>
                </a:solidFill>
                <a:latin typeface="Arial"/>
                <a:ea typeface="Arial"/>
                <a:cs typeface="Arial"/>
                <a:sym typeface="Arial"/>
              </a:rPr>
              <a:t>ext </a:t>
            </a:r>
            <a:r>
              <a:rPr lang="en-US" sz="2600" b="1" u="sng">
                <a:solidFill>
                  <a:schemeClr val="dk1"/>
                </a:solidFill>
                <a:latin typeface="Arial"/>
                <a:ea typeface="Arial"/>
                <a:cs typeface="Arial"/>
                <a:sym typeface="Arial"/>
              </a:rPr>
              <a:t>M</a:t>
            </a:r>
            <a:r>
              <a:rPr lang="en-US" sz="2600">
                <a:solidFill>
                  <a:schemeClr val="dk1"/>
                </a:solidFill>
                <a:latin typeface="Arial"/>
                <a:ea typeface="Arial"/>
                <a:cs typeface="Arial"/>
                <a:sym typeface="Arial"/>
              </a:rPr>
              <a:t>arkup </a:t>
            </a:r>
            <a:r>
              <a:rPr lang="en-US" sz="2600" b="1" u="sng">
                <a:solidFill>
                  <a:schemeClr val="dk1"/>
                </a:solidFill>
                <a:latin typeface="Arial"/>
                <a:ea typeface="Arial"/>
                <a:cs typeface="Arial"/>
                <a:sym typeface="Arial"/>
              </a:rPr>
              <a:t>L</a:t>
            </a:r>
            <a:r>
              <a:rPr lang="en-US" sz="2600">
                <a:solidFill>
                  <a:schemeClr val="dk1"/>
                </a:solidFill>
                <a:latin typeface="Arial"/>
                <a:ea typeface="Arial"/>
                <a:cs typeface="Arial"/>
                <a:sym typeface="Arial"/>
              </a:rPr>
              <a:t>anguage”.</a:t>
            </a:r>
            <a:br>
              <a:rPr lang="en-US" sz="2600">
                <a:solidFill>
                  <a:schemeClr val="dk1"/>
                </a:solidFill>
                <a:latin typeface="Arial"/>
                <a:ea typeface="Arial"/>
                <a:cs typeface="Arial"/>
                <a:sym typeface="Arial"/>
              </a:rPr>
            </a:br>
            <a:r>
              <a:rPr lang="en-US" sz="2600">
                <a:solidFill>
                  <a:schemeClr val="dk1"/>
                </a:solidFill>
                <a:latin typeface="Arial"/>
                <a:ea typeface="Arial"/>
                <a:cs typeface="Arial"/>
                <a:sym typeface="Arial"/>
              </a:rPr>
              <a:t>It’s responsible for a page’s content and structure.</a:t>
            </a:r>
            <a:endParaRPr sz="2600">
              <a:solidFill>
                <a:schemeClr val="dk1"/>
              </a:solidFill>
              <a:latin typeface="Arial"/>
              <a:ea typeface="Arial"/>
              <a:cs typeface="Arial"/>
              <a:sym typeface="Arial"/>
            </a:endParaRPr>
          </a:p>
          <a:p>
            <a:pPr marL="685800" marR="0" lvl="0" indent="-292100" algn="l" rtl="0">
              <a:spcBef>
                <a:spcPts val="0"/>
              </a:spcBef>
              <a:spcAft>
                <a:spcPts val="0"/>
              </a:spcAft>
              <a:buClr>
                <a:schemeClr val="dk1"/>
              </a:buClr>
              <a:buSzPts val="2600"/>
              <a:buFont typeface="Arial"/>
              <a:buNone/>
            </a:pPr>
            <a:endParaRPr sz="2600">
              <a:solidFill>
                <a:schemeClr val="dk1"/>
              </a:solidFill>
              <a:latin typeface="Arial"/>
              <a:ea typeface="Arial"/>
              <a:cs typeface="Arial"/>
              <a:sym typeface="Arial"/>
            </a:endParaRPr>
          </a:p>
          <a:p>
            <a:pPr marL="685800" marR="0" lvl="0" indent="-292100" algn="l" rtl="0">
              <a:spcBef>
                <a:spcPts val="0"/>
              </a:spcBef>
              <a:spcAft>
                <a:spcPts val="0"/>
              </a:spcAft>
              <a:buClr>
                <a:schemeClr val="dk1"/>
              </a:buClr>
              <a:buSzPts val="2600"/>
              <a:buFont typeface="Arial"/>
              <a:buNone/>
            </a:pPr>
            <a:endParaRPr sz="2600">
              <a:solidFill>
                <a:schemeClr val="dk1"/>
              </a:solidFill>
              <a:latin typeface="Arial"/>
              <a:ea typeface="Arial"/>
              <a:cs typeface="Arial"/>
              <a:sym typeface="Arial"/>
            </a:endParaRPr>
          </a:p>
          <a:p>
            <a:pPr marL="685800" marR="0" lvl="0" indent="-292100" algn="l" rtl="0">
              <a:spcBef>
                <a:spcPts val="0"/>
              </a:spcBef>
              <a:spcAft>
                <a:spcPts val="0"/>
              </a:spcAft>
              <a:buClr>
                <a:schemeClr val="dk1"/>
              </a:buClr>
              <a:buSzPts val="2600"/>
              <a:buFont typeface="Arial"/>
              <a:buNone/>
            </a:pPr>
            <a:endParaRPr sz="2600" b="1">
              <a:solidFill>
                <a:schemeClr val="dk1"/>
              </a:solidFill>
              <a:latin typeface="Arial"/>
              <a:ea typeface="Arial"/>
              <a:cs typeface="Arial"/>
              <a:sym typeface="Arial"/>
            </a:endParaRPr>
          </a:p>
          <a:p>
            <a:pPr marL="685800" marR="0" lvl="0" indent="-292100" algn="l" rtl="0">
              <a:spcBef>
                <a:spcPts val="0"/>
              </a:spcBef>
              <a:spcAft>
                <a:spcPts val="0"/>
              </a:spcAft>
              <a:buClr>
                <a:schemeClr val="dk1"/>
              </a:buClr>
              <a:buSzPts val="2600"/>
              <a:buFont typeface="Arial"/>
              <a:buNone/>
            </a:pPr>
            <a:endParaRPr sz="2600" b="1">
              <a:solidFill>
                <a:schemeClr val="dk1"/>
              </a:solidFill>
              <a:latin typeface="Arial"/>
              <a:ea typeface="Arial"/>
              <a:cs typeface="Arial"/>
              <a:sym typeface="Arial"/>
            </a:endParaRPr>
          </a:p>
          <a:p>
            <a:pPr marL="685800" marR="0" lvl="0" indent="-292100" algn="l" rtl="0">
              <a:spcBef>
                <a:spcPts val="0"/>
              </a:spcBef>
              <a:spcAft>
                <a:spcPts val="0"/>
              </a:spcAft>
              <a:buClr>
                <a:schemeClr val="dk1"/>
              </a:buClr>
              <a:buSzPts val="2600"/>
              <a:buFont typeface="Arial"/>
              <a:buNone/>
            </a:pPr>
            <a:endParaRPr sz="2600" b="1">
              <a:solidFill>
                <a:schemeClr val="dk1"/>
              </a:solidFill>
              <a:latin typeface="Arial"/>
              <a:ea typeface="Arial"/>
              <a:cs typeface="Arial"/>
              <a:sym typeface="Arial"/>
            </a:endParaRPr>
          </a:p>
          <a:p>
            <a:pPr marL="685800" marR="0" lvl="0" indent="-292100" algn="l" rtl="0">
              <a:spcBef>
                <a:spcPts val="0"/>
              </a:spcBef>
              <a:spcAft>
                <a:spcPts val="0"/>
              </a:spcAft>
              <a:buClr>
                <a:schemeClr val="dk1"/>
              </a:buClr>
              <a:buSzPts val="2600"/>
              <a:buFont typeface="Arial"/>
              <a:buNone/>
            </a:pPr>
            <a:endParaRPr sz="2600" b="1">
              <a:solidFill>
                <a:schemeClr val="dk1"/>
              </a:solidFill>
              <a:latin typeface="Arial"/>
              <a:ea typeface="Arial"/>
              <a:cs typeface="Arial"/>
              <a:sym typeface="Arial"/>
            </a:endParaRPr>
          </a:p>
          <a:p>
            <a:pPr marL="685800" marR="0" lvl="0" indent="-292100" algn="l" rtl="0">
              <a:spcBef>
                <a:spcPts val="0"/>
              </a:spcBef>
              <a:spcAft>
                <a:spcPts val="0"/>
              </a:spcAft>
              <a:buClr>
                <a:schemeClr val="dk1"/>
              </a:buClr>
              <a:buSzPts val="2600"/>
              <a:buFont typeface="Arial"/>
              <a:buNone/>
            </a:pPr>
            <a:endParaRPr sz="2600" b="1">
              <a:solidFill>
                <a:schemeClr val="dk1"/>
              </a:solidFill>
              <a:latin typeface="Arial"/>
              <a:ea typeface="Arial"/>
              <a:cs typeface="Arial"/>
              <a:sym typeface="Arial"/>
            </a:endParaRPr>
          </a:p>
          <a:p>
            <a:pPr marL="685800" marR="0" lvl="0" indent="-292100" algn="l" rtl="0">
              <a:spcBef>
                <a:spcPts val="0"/>
              </a:spcBef>
              <a:spcAft>
                <a:spcPts val="0"/>
              </a:spcAft>
              <a:buClr>
                <a:schemeClr val="dk1"/>
              </a:buClr>
              <a:buSzPts val="2600"/>
              <a:buFont typeface="Arial"/>
              <a:buNone/>
            </a:pPr>
            <a:endParaRPr sz="2600" b="1">
              <a:solidFill>
                <a:schemeClr val="dk1"/>
              </a:solidFill>
              <a:latin typeface="Arial"/>
              <a:ea typeface="Arial"/>
              <a:cs typeface="Arial"/>
              <a:sym typeface="Arial"/>
            </a:endParaRPr>
          </a:p>
          <a:p>
            <a:pPr marL="685800" marR="0" lvl="0" indent="-292100" algn="l" rtl="0">
              <a:spcBef>
                <a:spcPts val="0"/>
              </a:spcBef>
              <a:spcAft>
                <a:spcPts val="0"/>
              </a:spcAft>
              <a:buClr>
                <a:schemeClr val="dk1"/>
              </a:buClr>
              <a:buSzPts val="2600"/>
              <a:buFont typeface="Arial"/>
              <a:buNone/>
            </a:pPr>
            <a:endParaRPr sz="2600" b="1">
              <a:solidFill>
                <a:schemeClr val="dk1"/>
              </a:solidFill>
              <a:latin typeface="Arial"/>
              <a:ea typeface="Arial"/>
              <a:cs typeface="Arial"/>
              <a:sym typeface="Arial"/>
            </a:endParaRPr>
          </a:p>
          <a:p>
            <a:pPr marL="685800" marR="0" lvl="0" indent="-292100" algn="l" rtl="0">
              <a:spcBef>
                <a:spcPts val="0"/>
              </a:spcBef>
              <a:spcAft>
                <a:spcPts val="0"/>
              </a:spcAft>
              <a:buClr>
                <a:schemeClr val="dk1"/>
              </a:buClr>
              <a:buSzPts val="2600"/>
              <a:buFont typeface="Arial"/>
              <a:buNone/>
            </a:pPr>
            <a:endParaRPr sz="2600" b="1">
              <a:solidFill>
                <a:schemeClr val="dk1"/>
              </a:solidFill>
              <a:latin typeface="Arial"/>
              <a:ea typeface="Arial"/>
              <a:cs typeface="Arial"/>
              <a:sym typeface="Arial"/>
            </a:endParaRPr>
          </a:p>
          <a:p>
            <a:pPr marL="228600" marR="0" lvl="0" indent="0" algn="l" rtl="0">
              <a:spcBef>
                <a:spcPts val="0"/>
              </a:spcBef>
              <a:spcAft>
                <a:spcPts val="0"/>
              </a:spcAft>
              <a:buClr>
                <a:schemeClr val="dk1"/>
              </a:buClr>
              <a:buSzPts val="2600"/>
              <a:buFont typeface="Arial"/>
              <a:buNone/>
            </a:pPr>
            <a:r>
              <a:rPr lang="en-US" sz="2600" b="1">
                <a:solidFill>
                  <a:schemeClr val="dk1"/>
                </a:solidFill>
                <a:latin typeface="Arial"/>
                <a:ea typeface="Arial"/>
                <a:cs typeface="Arial"/>
                <a:sym typeface="Arial"/>
              </a:rPr>
              <a:t>Elements </a:t>
            </a:r>
            <a:r>
              <a:rPr lang="en-US" sz="2600">
                <a:solidFill>
                  <a:schemeClr val="dk1"/>
                </a:solidFill>
                <a:latin typeface="Arial"/>
                <a:ea typeface="Arial"/>
                <a:cs typeface="Arial"/>
                <a:sym typeface="Arial"/>
              </a:rPr>
              <a:t>are the basic building blocks of web pages.</a:t>
            </a:r>
            <a:br>
              <a:rPr lang="en-US" sz="2600">
                <a:solidFill>
                  <a:schemeClr val="dk1"/>
                </a:solidFill>
                <a:latin typeface="Arial"/>
                <a:ea typeface="Arial"/>
                <a:cs typeface="Arial"/>
                <a:sym typeface="Arial"/>
              </a:rPr>
            </a:br>
            <a:endParaRPr sz="2800" b="1">
              <a:solidFill>
                <a:schemeClr val="dk1"/>
              </a:solidFill>
              <a:latin typeface="Arial"/>
              <a:ea typeface="Arial"/>
              <a:cs typeface="Arial"/>
              <a:sym typeface="Arial"/>
            </a:endParaRPr>
          </a:p>
        </p:txBody>
      </p:sp>
      <p:pic>
        <p:nvPicPr>
          <p:cNvPr id="128" name="Google Shape;128;p17"/>
          <p:cNvPicPr preferRelativeResize="0"/>
          <p:nvPr/>
        </p:nvPicPr>
        <p:blipFill rotWithShape="1">
          <a:blip r:embed="rId3">
            <a:alphaModFix/>
          </a:blip>
          <a:srcRect/>
          <a:stretch/>
        </p:blipFill>
        <p:spPr>
          <a:xfrm>
            <a:off x="1082675" y="1981199"/>
            <a:ext cx="6781800" cy="3369370"/>
          </a:xfrm>
          <a:prstGeom prst="rect">
            <a:avLst/>
          </a:prstGeom>
          <a:noFill/>
          <a:ln>
            <a:noFill/>
          </a:ln>
        </p:spPr>
      </p:pic>
    </p:spTree>
  </p:cSld>
  <p:clrMapOvr>
    <a:masterClrMapping/>
  </p:clrMapOvr>
  <p:transition>
    <p:fade/>
  </p:transition>
</p:sld>
</file>

<file path=ppt/theme/theme1.xml><?xml version="1.0" encoding="utf-8"?>
<a:theme xmlns:a="http://schemas.openxmlformats.org/drawingml/2006/main" name="1_Unbranded">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3906</Words>
  <Application>Microsoft Macintosh PowerPoint</Application>
  <PresentationFormat>On-screen Show (4:3)</PresentationFormat>
  <Paragraphs>407</Paragraphs>
  <Slides>39</Slides>
  <Notes>39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Calibri</vt:lpstr>
      <vt:lpstr>Courier New</vt:lpstr>
      <vt:lpstr>1_Unbranded</vt:lpstr>
      <vt:lpstr>&lt;html&gt; - Starting Fresh</vt:lpstr>
      <vt:lpstr>What is the Web?</vt:lpstr>
      <vt:lpstr>What is the Web?</vt:lpstr>
      <vt:lpstr>What is the Web?</vt:lpstr>
      <vt:lpstr>What is the Web?</vt:lpstr>
      <vt:lpstr>The Web - Discuss</vt:lpstr>
      <vt:lpstr>The Core Three Front-End Web Technologies</vt:lpstr>
      <vt:lpstr>&lt;title&gt; Intro to HTML &lt;/title&gt;</vt:lpstr>
      <vt:lpstr>HTML</vt:lpstr>
      <vt:lpstr>HTML</vt:lpstr>
      <vt:lpstr>HTML Syntax (Basic)</vt:lpstr>
      <vt:lpstr>HTML Syntax (with Attribute)</vt:lpstr>
      <vt:lpstr>Tricky Tags (Self-Closing)</vt:lpstr>
      <vt:lpstr>CSS</vt:lpstr>
      <vt:lpstr>CSS</vt:lpstr>
      <vt:lpstr>CSS Syntax</vt:lpstr>
      <vt:lpstr>JavaScript</vt:lpstr>
      <vt:lpstr>JavaScript</vt:lpstr>
      <vt:lpstr>Over The Next Few Weeks…</vt:lpstr>
      <vt:lpstr>All the Technologies!</vt:lpstr>
      <vt:lpstr>Why Do We Need All This?</vt:lpstr>
      <vt:lpstr>To Visualize Cats!</vt:lpstr>
      <vt:lpstr>Visualizations (e.g. D3)</vt:lpstr>
      <vt:lpstr>Now Let’s Get Started!</vt:lpstr>
      <vt:lpstr>HTML Syntax Review (Basic)</vt:lpstr>
      <vt:lpstr>HTML Syntax Review (with Attribute)</vt:lpstr>
      <vt:lpstr>Tricky Tags Review (Self-Closing)</vt:lpstr>
      <vt:lpstr>01-Inst_Basic_HTML_Page (10 mins)</vt:lpstr>
      <vt:lpstr>02-Stu_InspectLastActivity (6 mins, Partners)</vt:lpstr>
      <vt:lpstr>03-Stu_Research_HTML_Tags (8 mins, Partners)</vt:lpstr>
      <vt:lpstr>03-Stu_Research_HTML_Tags (3 mins, Discussion)</vt:lpstr>
      <vt:lpstr>04-Ins_HTML_Tags (4 mins, Partners)</vt:lpstr>
      <vt:lpstr>05-Stu_MyFirst_HTML (15 mins, Solo)</vt:lpstr>
      <vt:lpstr>06-Stu_FixThe_HTML (8 mins, Partners)</vt:lpstr>
      <vt:lpstr>06-Stu_FixThe_HTML (5 mins, Discussion)</vt:lpstr>
      <vt:lpstr>07-Ins_WorkingWithTables (5 mins, Discussion)</vt:lpstr>
      <vt:lpstr>07-Stu_WorkingWithTables (15 mins)</vt:lpstr>
      <vt:lpstr>HTML Images and Links (8 mins, Discussion)</vt:lpstr>
      <vt:lpstr>10-Stu_ImageAndLinks (15 mins)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&lt;html&gt; - Starting Fresh</dc:title>
  <cp:lastModifiedBy>Jerome Chenette</cp:lastModifiedBy>
  <cp:revision>1</cp:revision>
  <dcterms:modified xsi:type="dcterms:W3CDTF">2018-09-29T16:55:58Z</dcterms:modified>
</cp:coreProperties>
</file>